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61" r:id="rId2"/>
    <p:sldId id="454" r:id="rId3"/>
    <p:sldId id="497" r:id="rId4"/>
    <p:sldId id="495" r:id="rId5"/>
    <p:sldId id="498" r:id="rId6"/>
    <p:sldId id="513" r:id="rId7"/>
    <p:sldId id="514" r:id="rId8"/>
    <p:sldId id="499" r:id="rId9"/>
    <p:sldId id="492" r:id="rId10"/>
    <p:sldId id="489" r:id="rId11"/>
    <p:sldId id="473" r:id="rId12"/>
    <p:sldId id="448" r:id="rId13"/>
    <p:sldId id="508" r:id="rId14"/>
    <p:sldId id="502" r:id="rId15"/>
    <p:sldId id="509" r:id="rId16"/>
    <p:sldId id="506" r:id="rId17"/>
    <p:sldId id="512" r:id="rId18"/>
    <p:sldId id="510" r:id="rId19"/>
    <p:sldId id="493" r:id="rId20"/>
    <p:sldId id="511" r:id="rId21"/>
    <p:sldId id="262" r:id="rId22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30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3861-223F-4DB6-BB87-3700F965E340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D6546-4146-47CD-A375-F922D478E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35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D2D2C5-613E-4F10-B0F0-3FCDD3E4938F}" type="slidenum">
              <a:rPr lang="es-E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es-E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0" y="1"/>
            <a:ext cx="1601" cy="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59E486-8140-4D83-9403-57780974B9AE}" type="slidenum">
              <a:rPr lang="es-ES" sz="1400">
                <a:solidFill>
                  <a:srgbClr val="FFFFFF"/>
                </a:solidFill>
                <a:latin typeface="Arial" charset="0"/>
              </a:rPr>
              <a:pPr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9" y="4718301"/>
            <a:ext cx="5437179" cy="4464509"/>
          </a:xfrm>
          <a:noFill/>
          <a:ln/>
        </p:spPr>
        <p:txBody>
          <a:bodyPr wrap="none" anchor="ctr"/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s-ES" sz="200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30D0EB-D838-4A9F-B1DB-678EA43DB7EB}" type="slidenum">
              <a:rPr lang="es-E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18</a:t>
            </a:fld>
            <a:endParaRPr lang="es-E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0" y="1"/>
            <a:ext cx="1601" cy="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5232535-4ED6-4AEE-8A3B-62AAA90605E0}" type="slidenum">
              <a:rPr lang="es-ES" sz="1400">
                <a:solidFill>
                  <a:srgbClr val="FFFFFF"/>
                </a:solidFill>
                <a:latin typeface="Arial" charset="0"/>
              </a:rPr>
              <a:pPr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60" name="AutoShape 2"/>
          <p:cNvSpPr>
            <a:spLocks noChangeArrowheads="1"/>
          </p:cNvSpPr>
          <p:nvPr/>
        </p:nvSpPr>
        <p:spPr bwMode="auto">
          <a:xfrm>
            <a:off x="3851002" y="9431814"/>
            <a:ext cx="2946673" cy="49641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0D6B44-A959-4CB3-8B32-66B38F58E713}" type="slidenum">
              <a:rPr lang="es-E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s-E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0248" y="4718302"/>
            <a:ext cx="5438780" cy="4466105"/>
          </a:xfrm>
          <a:noFill/>
          <a:ln/>
        </p:spPr>
        <p:txBody>
          <a:bodyPr lIns="90720" tIns="45360" rIns="90720" bIns="45360"/>
          <a:lstStyle/>
          <a:p>
            <a:pPr marL="215900" indent="-212725" eaLnBrk="1">
              <a:spcBef>
                <a:spcPts val="45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s-ES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30D0EB-D838-4A9F-B1DB-678EA43DB7EB}" type="slidenum">
              <a:rPr lang="es-E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19</a:t>
            </a:fld>
            <a:endParaRPr lang="es-E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0" y="1"/>
            <a:ext cx="1601" cy="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5232535-4ED6-4AEE-8A3B-62AAA90605E0}" type="slidenum">
              <a:rPr lang="es-ES" sz="1400">
                <a:solidFill>
                  <a:srgbClr val="FFFFFF"/>
                </a:solidFill>
                <a:latin typeface="Arial" charset="0"/>
              </a:rPr>
              <a:pPr hangingPunct="0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60" name="AutoShape 2"/>
          <p:cNvSpPr>
            <a:spLocks noChangeArrowheads="1"/>
          </p:cNvSpPr>
          <p:nvPr/>
        </p:nvSpPr>
        <p:spPr bwMode="auto">
          <a:xfrm>
            <a:off x="3851002" y="9431814"/>
            <a:ext cx="2946673" cy="49641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0D6B44-A959-4CB3-8B32-66B38F58E713}" type="slidenum">
              <a:rPr lang="es-E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s-E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0248" y="4718302"/>
            <a:ext cx="5438780" cy="4466105"/>
          </a:xfrm>
          <a:noFill/>
          <a:ln/>
        </p:spPr>
        <p:txBody>
          <a:bodyPr lIns="90720" tIns="45360" rIns="90720" bIns="45360"/>
          <a:lstStyle/>
          <a:p>
            <a:pPr marL="215900" indent="-212725" eaLnBrk="1">
              <a:spcBef>
                <a:spcPts val="45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SINC  es una agencia de noticias especializada en ciencia, de carácter público y de ámbito estatal construida sobre un gestor de contenidos en software libre.</a:t>
            </a:r>
          </a:p>
          <a:p>
            <a:pPr marL="215900" indent="-212725" eaLnBrk="1">
              <a:spcBef>
                <a:spcPts val="45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s-ES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15900" indent="-212725" eaLnBrk="1">
              <a:spcBef>
                <a:spcPts val="45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Cualquier persona puede navegar por la web, leer las noticias y estar al día de la actualidad científica, aunque también ofrece una zona restringida para periodistas e instituciones registradas.</a:t>
            </a:r>
          </a:p>
          <a:p>
            <a:pPr marL="215900" indent="-212725" eaLnBrk="1">
              <a:spcBef>
                <a:spcPts val="45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s-ES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15900" indent="-212725" eaLnBrk="1">
              <a:spcBef>
                <a:spcPts val="45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Los contenidos producidos por SINC tienen una licencia copyleft (Creative Commons 2.5.): se pueden copiar, reproducir y distribuir siempre que se cite a SINC.</a:t>
            </a:r>
          </a:p>
          <a:p>
            <a:pPr marL="215900" indent="-212725" eaLnBrk="1">
              <a:spcBef>
                <a:spcPts val="45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s-ES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15900" indent="-212725" eaLnBrk="1">
              <a:spcBef>
                <a:spcPts val="45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s-ES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Para quién y objetivos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88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90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8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23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75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20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3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12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8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49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B9A0-F156-490A-8BF0-1FA9955E8DF3}" type="datetimeFigureOut">
              <a:rPr lang="es-ES" smtClean="0"/>
              <a:t>22/02/2019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223B-9F0C-4166-AAA6-1057BF95A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95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4509120"/>
            <a:ext cx="89687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                                          </a:t>
            </a:r>
            <a:r>
              <a:rPr lang="es-ES" sz="2800" b="1" dirty="0" smtClean="0"/>
              <a:t>¿Cómo llega la ciencia al ciudadano?          			</a:t>
            </a:r>
            <a:r>
              <a:rPr lang="es-ES" sz="2000" b="1" i="1" dirty="0" smtClean="0"/>
              <a:t>Comunicación científica a la sociedad</a:t>
            </a:r>
          </a:p>
          <a:p>
            <a:pPr algn="ctr"/>
            <a:r>
              <a:rPr lang="es-ES" sz="2000" b="1" dirty="0" smtClean="0">
                <a:solidFill>
                  <a:prstClr val="white">
                    <a:lumMod val="50000"/>
                  </a:prstClr>
                </a:solidFill>
              </a:rPr>
              <a:t>                                                Verónica Fuentes Adrián @_</a:t>
            </a:r>
            <a:r>
              <a:rPr lang="es-ES" sz="2000" b="1" dirty="0" err="1" smtClean="0">
                <a:solidFill>
                  <a:prstClr val="white">
                    <a:lumMod val="50000"/>
                  </a:prstClr>
                </a:solidFill>
              </a:rPr>
              <a:t>Veronique_F</a:t>
            </a:r>
            <a:r>
              <a:rPr lang="es-ES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</a:p>
          <a:p>
            <a:pPr lvl="0" algn="ctr"/>
            <a:r>
              <a:rPr lang="es-ES" sz="2000" b="1" dirty="0" smtClean="0">
                <a:solidFill>
                  <a:schemeClr val="accent1"/>
                </a:solidFill>
              </a:rPr>
              <a:t>                                               www.agenciasinc.es @</a:t>
            </a:r>
            <a:r>
              <a:rPr lang="es-ES" sz="2000" b="1" dirty="0">
                <a:solidFill>
                  <a:schemeClr val="accent1"/>
                </a:solidFill>
              </a:rPr>
              <a:t>agencia_sinc</a:t>
            </a:r>
            <a:r>
              <a:rPr lang="es-ES" sz="2000" b="1" dirty="0" smtClean="0">
                <a:solidFill>
                  <a:schemeClr val="accent1"/>
                </a:solidFill>
              </a:rPr>
              <a:t/>
            </a:r>
            <a:br>
              <a:rPr lang="es-ES" sz="2000" b="1" dirty="0" smtClean="0">
                <a:solidFill>
                  <a:schemeClr val="accent1"/>
                </a:solidFill>
              </a:rPr>
            </a:b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699792" y="5768952"/>
            <a:ext cx="6115166" cy="470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1600" b="1" dirty="0">
              <a:solidFill>
                <a:schemeClr val="accent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" y="3902731"/>
            <a:ext cx="9144001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 descr="Gobierno de España. Ministerio de Economía y Competitivida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4" y="6238998"/>
            <a:ext cx="24955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ECYT - Fundación Española para la Ciencia y la Tecnolog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98" y="6162798"/>
            <a:ext cx="25431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INC - Servicio de información y noticias científ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0344"/>
            <a:ext cx="2664296" cy="130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lÃ©fono MÃ³vil, Smartphone, App, Redes, 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4" y="0"/>
            <a:ext cx="9153804" cy="39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2" y="30179"/>
            <a:ext cx="9153061" cy="82524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 bwMode="auto">
          <a:xfrm>
            <a:off x="26910" y="332305"/>
            <a:ext cx="9145016" cy="117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sz="25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¿De dónde sacamos la información?</a:t>
            </a:r>
            <a:endParaRPr lang="es-ES" sz="2500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215507" y="1276400"/>
            <a:ext cx="4221063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Embargos</a:t>
            </a:r>
          </a:p>
          <a:p>
            <a:pPr algn="l"/>
            <a:endParaRPr lang="es-ES" sz="2400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s-ES" sz="2400" b="1" dirty="0" smtClean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s-ES" sz="24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Notas de prensa </a:t>
            </a:r>
            <a:r>
              <a:rPr lang="es-ES" sz="24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de instituciones científicas, laboratorios, empresas, editoriales y revistas</a:t>
            </a:r>
          </a:p>
          <a:p>
            <a:pPr algn="l"/>
            <a:endParaRPr lang="es-ES" sz="2400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s-ES" sz="24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Agenda personal</a:t>
            </a:r>
            <a:r>
              <a:rPr lang="es-ES" sz="24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: científicos que se ponen en contacto con la redacción</a:t>
            </a:r>
          </a:p>
          <a:p>
            <a:pPr algn="l"/>
            <a:endParaRPr lang="es-ES" sz="2400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s-ES" sz="2400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s-ES" sz="2400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s-ES" sz="2000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s-ES" sz="20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s-ES" sz="20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276"/>
            <a:ext cx="3470808" cy="3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97152" y="1276400"/>
            <a:ext cx="4223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- Búsqueda proactiva de </a:t>
            </a:r>
            <a:r>
              <a:rPr lang="es-ES" sz="2400" b="1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estudios</a:t>
            </a:r>
            <a:r>
              <a:rPr lang="es-ES" sz="2400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 en repositorios científicos</a:t>
            </a:r>
          </a:p>
          <a:p>
            <a:endParaRPr lang="es-ES" sz="2400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s-ES" sz="2400" dirty="0" smtClean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s-ES" sz="2400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Búsqueda proactiva de </a:t>
            </a:r>
            <a:r>
              <a:rPr lang="es-ES" sz="2400" b="1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temas de interés </a:t>
            </a:r>
            <a:r>
              <a:rPr lang="es-ES" sz="2400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en el mundo de la ciencia</a:t>
            </a:r>
          </a:p>
          <a:p>
            <a:endParaRPr lang="es-ES" sz="2400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s-ES" sz="2400" b="1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Actualidad</a:t>
            </a:r>
            <a:r>
              <a:rPr lang="es-ES" sz="2400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: (casi) todo lo que sucede tiene un enfoque científico posible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153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esultado de imagen de Web of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93" y="2312117"/>
            <a:ext cx="2022112" cy="61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375590" y="2348880"/>
            <a:ext cx="8552336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91440" rIns="90000" bIns="46800" anchor="ctr"/>
          <a:lstStyle/>
          <a:p>
            <a:pPr marL="447675" indent="-439738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s-ES" sz="35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447675" indent="-439738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s-ES" sz="35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Tres reglas sencillas </a:t>
            </a:r>
            <a:br>
              <a:rPr lang="es-ES" sz="35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35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(aunque hay más):</a:t>
            </a:r>
          </a:p>
          <a:p>
            <a:pPr marL="7937">
              <a:lnSpc>
                <a:spcPct val="90000"/>
              </a:lnSpc>
              <a:spcBef>
                <a:spcPts val="700"/>
              </a:spcBef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s-ES" sz="3600" b="1" dirty="0" smtClean="0">
              <a:solidFill>
                <a:schemeClr val="tx2"/>
              </a:solidFill>
            </a:endParaRPr>
          </a:p>
          <a:p>
            <a:pPr marL="750887" indent="-742950">
              <a:lnSpc>
                <a:spcPct val="90000"/>
              </a:lnSpc>
              <a:spcBef>
                <a:spcPts val="700"/>
              </a:spcBef>
              <a:buFontTx/>
              <a:buAutoNum type="arabicPeriod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s-ES" sz="2400" b="1" dirty="0" smtClean="0">
                <a:latin typeface="Cambria" panose="02040503050406030204" pitchFamily="18" charset="0"/>
              </a:rPr>
              <a:t>Responsabilidad.  </a:t>
            </a:r>
            <a:r>
              <a:rPr lang="es-ES" sz="2000" dirty="0" smtClean="0">
                <a:latin typeface="Cambria" panose="02040503050406030204" pitchFamily="18" charset="0"/>
              </a:rPr>
              <a:t>El </a:t>
            </a:r>
            <a:r>
              <a:rPr lang="es-ES" sz="2000" dirty="0">
                <a:latin typeface="Cambria" panose="02040503050406030204" pitchFamily="18" charset="0"/>
              </a:rPr>
              <a:t>periodista elige la ciencia que llega al gran público. </a:t>
            </a:r>
            <a:r>
              <a:rPr lang="es-ES" sz="2000" dirty="0" smtClean="0">
                <a:latin typeface="Cambria" panose="02040503050406030204" pitchFamily="18" charset="0"/>
              </a:rPr>
              <a:t>Somos ‘comisarios’ de información</a:t>
            </a:r>
            <a:r>
              <a:rPr lang="es-ES" sz="2000" dirty="0">
                <a:latin typeface="Cambria" panose="02040503050406030204" pitchFamily="18" charset="0"/>
              </a:rPr>
              <a:t>. </a:t>
            </a:r>
            <a:endParaRPr lang="es-ES" sz="2000" dirty="0" smtClean="0">
              <a:latin typeface="Cambria" panose="02040503050406030204" pitchFamily="18" charset="0"/>
            </a:endParaRPr>
          </a:p>
          <a:p>
            <a:pPr marL="750887" indent="-742950">
              <a:lnSpc>
                <a:spcPct val="90000"/>
              </a:lnSpc>
              <a:spcBef>
                <a:spcPts val="700"/>
              </a:spcBef>
              <a:buFontTx/>
              <a:buAutoNum type="arabicPeriod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s-ES" sz="2400" b="1" dirty="0" smtClean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750887" indent="-742950">
              <a:lnSpc>
                <a:spcPct val="90000"/>
              </a:lnSpc>
              <a:spcBef>
                <a:spcPts val="700"/>
              </a:spcBef>
              <a:buFontTx/>
              <a:buAutoNum type="arabicPeriod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s-ES" sz="2400" b="1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Cuanto más exhaustivo, menos claro. </a:t>
            </a:r>
            <a:r>
              <a:rPr lang="es-ES" sz="2000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Si tratas de contarlo todo, aburrirás. Y no tienes derecho a aburrir.</a:t>
            </a:r>
          </a:p>
          <a:p>
            <a:pPr marL="750887" indent="-742950">
              <a:lnSpc>
                <a:spcPct val="90000"/>
              </a:lnSpc>
              <a:spcBef>
                <a:spcPts val="700"/>
              </a:spcBef>
              <a:buFontTx/>
              <a:buAutoNum type="arabicPeriod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s-ES" sz="2000" dirty="0" smtClean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750887" indent="-742950">
              <a:lnSpc>
                <a:spcPct val="90000"/>
              </a:lnSpc>
              <a:spcBef>
                <a:spcPts val="700"/>
              </a:spcBef>
              <a:buFontTx/>
              <a:buAutoNum type="arabicPeriod"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s-ES" sz="2400" b="1" dirty="0" smtClean="0">
                <a:latin typeface="Cambria" panose="02040503050406030204" pitchFamily="18" charset="0"/>
              </a:rPr>
              <a:t>Piensa a quiénes te diriges. </a:t>
            </a:r>
            <a:r>
              <a:rPr lang="es-ES" sz="2000" dirty="0">
                <a:latin typeface="Cambria" panose="02040503050406030204" pitchFamily="18" charset="0"/>
              </a:rPr>
              <a:t>Nadie tiene obligación de </a:t>
            </a:r>
            <a:r>
              <a:rPr lang="es-ES" sz="2000" dirty="0" smtClean="0">
                <a:latin typeface="Cambria" panose="02040503050406030204" pitchFamily="18" charset="0"/>
              </a:rPr>
              <a:t>interesarse por la ciencia, no </a:t>
            </a:r>
            <a:r>
              <a:rPr lang="es-ES" sz="2000" dirty="0">
                <a:latin typeface="Cambria" panose="02040503050406030204" pitchFamily="18" charset="0"/>
              </a:rPr>
              <a:t>se están preparando para un examen</a:t>
            </a:r>
            <a:r>
              <a:rPr lang="es-ES" sz="2000" dirty="0" smtClean="0">
                <a:latin typeface="Cambria" panose="02040503050406030204" pitchFamily="18" charset="0"/>
              </a:rPr>
              <a:t>. </a:t>
            </a:r>
            <a:endParaRPr lang="es-ES" sz="3600" b="1" dirty="0">
              <a:solidFill>
                <a:schemeClr val="tx2"/>
              </a:solidFill>
            </a:endParaRPr>
          </a:p>
          <a:p>
            <a:pPr marL="447675" indent="-439738" algn="ctr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s-ES" sz="3500" b="1" dirty="0" smtClean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7564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5"/>
            <a:ext cx="9143999" cy="83233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303054" y="3716010"/>
            <a:ext cx="4567843" cy="864096"/>
          </a:xfrm>
          <a:prstGeom prst="rect">
            <a:avLst/>
          </a:prstGeo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Responsabilidad </a:t>
            </a:r>
            <a:br>
              <a:rPr lang="es-E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es-ES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“Según un estudio” no basta</a:t>
            </a:r>
          </a:p>
          <a:p>
            <a:pPr algn="ctr"/>
            <a:endParaRPr lang="es-ES" sz="15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2188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 bwMode="auto">
          <a:xfrm>
            <a:off x="-1421" y="203109"/>
            <a:ext cx="4573421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indent="15875"/>
            <a:r>
              <a:rPr lang="es-ES" sz="2400" b="1" dirty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rPr>
              <a:t>Apuntes </a:t>
            </a:r>
            <a: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rPr>
              <a:t>para no mentir</a:t>
            </a:r>
            <a:b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s-ES" sz="2400" dirty="0"/>
              <a:t/>
            </a:r>
            <a:br>
              <a:rPr lang="es-ES" sz="2400" dirty="0"/>
            </a:br>
            <a:endParaRPr lang="es-ES" sz="2400" dirty="0">
              <a:solidFill>
                <a:schemeClr val="tx2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0" y="188640"/>
            <a:ext cx="4572000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Cosas que no suelen ser verdad</a:t>
            </a:r>
          </a:p>
          <a:p>
            <a:pPr algn="ctr">
              <a:spcBef>
                <a:spcPct val="0"/>
              </a:spcBef>
            </a:pPr>
            <a:endParaRPr lang="es-ES" sz="2400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0"/>
              </a:spcBef>
            </a:pPr>
            <a:endParaRPr lang="es-ES" sz="2400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s-ES" sz="2500" b="1" dirty="0" smtClean="0">
              <a:latin typeface="Cambria" panose="02040503050406030204" pitchFamily="18" charset="0"/>
            </a:endParaRPr>
          </a:p>
          <a:p>
            <a:pPr algn="ctr"/>
            <a:endParaRPr lang="es-ES" sz="2500" b="1" dirty="0" smtClean="0"/>
          </a:p>
          <a:p>
            <a:pPr algn="ctr"/>
            <a:endParaRPr lang="es-ES" sz="2500" b="1" dirty="0" smtClean="0"/>
          </a:p>
          <a:p>
            <a:pPr algn="ctr"/>
            <a:endParaRPr lang="es-ES" sz="2500" b="1" dirty="0" smtClean="0"/>
          </a:p>
          <a:p>
            <a:pPr algn="ctr"/>
            <a:endParaRPr lang="es-ES" sz="2500" b="1" dirty="0" smtClean="0"/>
          </a:p>
          <a:p>
            <a:pPr algn="ctr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707" y="3083389"/>
            <a:ext cx="4572000" cy="5544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Los verbos que </a:t>
            </a:r>
            <a: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deseamos</a:t>
            </a:r>
            <a:endParaRPr lang="es-ES" sz="2400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s-ES" dirty="0" smtClean="0">
              <a:latin typeface="Cambria" panose="02040503050406030204" pitchFamily="18" charset="0"/>
            </a:endParaRP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Demuestra</a:t>
            </a: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Prueba</a:t>
            </a:r>
          </a:p>
          <a:p>
            <a:pPr algn="ctr"/>
            <a:r>
              <a:rPr lang="es-ES" sz="2200" dirty="0">
                <a:latin typeface="Cambria" panose="02040503050406030204" pitchFamily="18" charset="0"/>
              </a:rPr>
              <a:t>Revoluciona</a:t>
            </a:r>
            <a:endParaRPr lang="es-ES" sz="2200" dirty="0" smtClean="0">
              <a:latin typeface="Cambria" panose="02040503050406030204" pitchFamily="18" charset="0"/>
            </a:endParaRP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Produce</a:t>
            </a: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Provoca</a:t>
            </a: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Causa</a:t>
            </a:r>
          </a:p>
          <a:p>
            <a:pPr algn="ctr"/>
            <a:endParaRPr lang="es-ES" sz="2500" b="1" dirty="0" smtClean="0">
              <a:latin typeface="Cambria" panose="02040503050406030204" pitchFamily="18" charset="0"/>
            </a:endParaRPr>
          </a:p>
          <a:p>
            <a:pPr algn="ctr"/>
            <a:endParaRPr lang="es-ES" sz="2500" b="1" dirty="0" smtClean="0"/>
          </a:p>
          <a:p>
            <a:pPr algn="ctr"/>
            <a:endParaRPr lang="es-ES" sz="2500" b="1" dirty="0" smtClean="0"/>
          </a:p>
          <a:p>
            <a:pPr algn="ctr"/>
            <a:endParaRPr lang="es-ES" sz="2500" b="1" dirty="0" smtClean="0"/>
          </a:p>
          <a:p>
            <a:pPr algn="ctr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518417" y="3083389"/>
            <a:ext cx="4572000" cy="48727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Los </a:t>
            </a:r>
            <a:r>
              <a:rPr lang="es-E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verbos necesarios</a:t>
            </a:r>
            <a:endParaRPr lang="es-ES" sz="2400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s-ES" dirty="0" smtClean="0">
              <a:latin typeface="Cambria" panose="02040503050406030204" pitchFamily="18" charset="0"/>
            </a:endParaRP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Sugiere</a:t>
            </a: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Corrobora</a:t>
            </a: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Confirma</a:t>
            </a: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Se asocia con</a:t>
            </a: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Está correlacionado con</a:t>
            </a:r>
          </a:p>
          <a:p>
            <a:pPr algn="ctr"/>
            <a:r>
              <a:rPr lang="es-ES" sz="2200" dirty="0" smtClean="0">
                <a:latin typeface="Cambria" panose="02040503050406030204" pitchFamily="18" charset="0"/>
              </a:rPr>
              <a:t>Se vincula con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593467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solidFill>
                  <a:schemeClr val="tx2"/>
                </a:solidFill>
                <a:latin typeface="Cambria" panose="02040503050406030204" pitchFamily="18" charset="0"/>
              </a:rPr>
              <a:t>La credibilidad, </a:t>
            </a:r>
            <a:r>
              <a:rPr lang="es-ES" sz="23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ganada con tiempo y buen trabajo, </a:t>
            </a:r>
            <a:r>
              <a:rPr lang="es-ES" sz="2300" b="1" dirty="0">
                <a:solidFill>
                  <a:schemeClr val="tx2"/>
                </a:solidFill>
                <a:latin typeface="Cambria" panose="02040503050406030204" pitchFamily="18" charset="0"/>
              </a:rPr>
              <a:t>se </a:t>
            </a:r>
            <a:r>
              <a:rPr lang="es-ES" sz="23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puede </a:t>
            </a:r>
            <a:r>
              <a:rPr lang="es-ES" sz="2300" b="1" dirty="0">
                <a:solidFill>
                  <a:schemeClr val="tx2"/>
                </a:solidFill>
                <a:latin typeface="Cambria" panose="02040503050406030204" pitchFamily="18" charset="0"/>
              </a:rPr>
              <a:t>perder con un mal titular </a:t>
            </a:r>
            <a:r>
              <a:rPr lang="es-ES" sz="23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o </a:t>
            </a:r>
            <a:r>
              <a:rPr lang="es-ES" sz="2300" b="1" dirty="0">
                <a:solidFill>
                  <a:schemeClr val="tx2"/>
                </a:solidFill>
                <a:latin typeface="Cambria" panose="02040503050406030204" pitchFamily="18" charset="0"/>
              </a:rPr>
              <a:t>un enfoque </a:t>
            </a:r>
            <a:r>
              <a:rPr lang="es-ES" sz="23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inadecuado</a:t>
            </a:r>
            <a:endParaRPr lang="es-ES" sz="23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51520" y="83671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dirty="0" smtClean="0">
                <a:latin typeface="Cambria" panose="02040503050406030204" pitchFamily="18" charset="0"/>
              </a:rPr>
              <a:t>-El </a:t>
            </a:r>
            <a:r>
              <a:rPr lang="es-ES" sz="2200" b="1" dirty="0">
                <a:latin typeface="Cambria" panose="02040503050406030204" pitchFamily="18" charset="0"/>
              </a:rPr>
              <a:t>riesgo relativo </a:t>
            </a:r>
            <a:r>
              <a:rPr lang="es-ES" sz="2200" dirty="0">
                <a:latin typeface="Cambria" panose="02040503050406030204" pitchFamily="18" charset="0"/>
              </a:rPr>
              <a:t>no basta</a:t>
            </a:r>
            <a:br>
              <a:rPr lang="es-ES" sz="2200" dirty="0">
                <a:latin typeface="Cambria" panose="02040503050406030204" pitchFamily="18" charset="0"/>
              </a:rPr>
            </a:br>
            <a:r>
              <a:rPr lang="es-ES" sz="2200" dirty="0" smtClean="0">
                <a:latin typeface="Cambria" panose="02040503050406030204" pitchFamily="18" charset="0"/>
              </a:rPr>
              <a:t>-Busca </a:t>
            </a:r>
            <a:r>
              <a:rPr lang="es-ES" sz="2200" b="1" dirty="0" smtClean="0">
                <a:latin typeface="Cambria" panose="02040503050406030204" pitchFamily="18" charset="0"/>
              </a:rPr>
              <a:t>fuentes</a:t>
            </a:r>
            <a:r>
              <a:rPr lang="es-ES" sz="2200" dirty="0" smtClean="0">
                <a:latin typeface="Cambria" panose="02040503050406030204" pitchFamily="18" charset="0"/>
              </a:rPr>
              <a:t> </a:t>
            </a:r>
            <a:r>
              <a:rPr lang="es-ES" sz="2200" dirty="0">
                <a:latin typeface="Cambria" panose="02040503050406030204" pitchFamily="18" charset="0"/>
              </a:rPr>
              <a:t>independientes</a:t>
            </a:r>
            <a:br>
              <a:rPr lang="es-ES" sz="2200" dirty="0">
                <a:latin typeface="Cambria" panose="02040503050406030204" pitchFamily="18" charset="0"/>
              </a:rPr>
            </a:br>
            <a:r>
              <a:rPr lang="es-ES" sz="2200" dirty="0" smtClean="0">
                <a:latin typeface="Cambria" panose="02040503050406030204" pitchFamily="18" charset="0"/>
              </a:rPr>
              <a:t>-Dale </a:t>
            </a:r>
            <a:r>
              <a:rPr lang="es-ES" sz="2200" b="1" dirty="0">
                <a:latin typeface="Cambria" panose="02040503050406030204" pitchFamily="18" charset="0"/>
              </a:rPr>
              <a:t>contexto</a:t>
            </a:r>
            <a:r>
              <a:rPr lang="es-ES" sz="2200" dirty="0">
                <a:latin typeface="Cambria" panose="02040503050406030204" pitchFamily="18" charset="0"/>
              </a:rPr>
              <a:t> a tu noticia</a:t>
            </a:r>
            <a:br>
              <a:rPr lang="es-ES" sz="2200" dirty="0">
                <a:latin typeface="Cambria" panose="02040503050406030204" pitchFamily="18" charset="0"/>
              </a:rPr>
            </a:br>
            <a:r>
              <a:rPr lang="es-ES" sz="2200" dirty="0" smtClean="0">
                <a:latin typeface="Cambria" panose="02040503050406030204" pitchFamily="18" charset="0"/>
              </a:rPr>
              <a:t>-Ojo </a:t>
            </a:r>
            <a:r>
              <a:rPr lang="es-ES" sz="2200" dirty="0">
                <a:latin typeface="Cambria" panose="02040503050406030204" pitchFamily="18" charset="0"/>
              </a:rPr>
              <a:t>con los </a:t>
            </a:r>
            <a:r>
              <a:rPr lang="es-ES" sz="2200" b="1" dirty="0">
                <a:latin typeface="Cambria" panose="02040503050406030204" pitchFamily="18" charset="0"/>
              </a:rPr>
              <a:t>congresos</a:t>
            </a:r>
            <a:r>
              <a:rPr lang="es-ES" sz="2200" dirty="0">
                <a:latin typeface="Cambria" panose="02040503050406030204" pitchFamily="18" charset="0"/>
              </a:rPr>
              <a:t/>
            </a:r>
            <a:br>
              <a:rPr lang="es-ES" sz="2200" dirty="0">
                <a:latin typeface="Cambria" panose="02040503050406030204" pitchFamily="18" charset="0"/>
              </a:rPr>
            </a:br>
            <a:r>
              <a:rPr lang="es-ES" sz="2200" dirty="0" smtClean="0">
                <a:latin typeface="Cambria" panose="02040503050406030204" pitchFamily="18" charset="0"/>
              </a:rPr>
              <a:t>-Reconoce </a:t>
            </a:r>
            <a:r>
              <a:rPr lang="es-ES" sz="2200" dirty="0">
                <a:latin typeface="Cambria" panose="02040503050406030204" pitchFamily="18" charset="0"/>
              </a:rPr>
              <a:t>el </a:t>
            </a:r>
            <a:r>
              <a:rPr lang="es-ES" sz="2200" b="1" i="1" dirty="0" err="1">
                <a:latin typeface="Cambria" panose="02040503050406030204" pitchFamily="18" charset="0"/>
              </a:rPr>
              <a:t>disease</a:t>
            </a:r>
            <a:r>
              <a:rPr lang="es-ES" sz="2200" b="1" i="1" dirty="0">
                <a:latin typeface="Cambria" panose="02040503050406030204" pitchFamily="18" charset="0"/>
              </a:rPr>
              <a:t> </a:t>
            </a:r>
            <a:r>
              <a:rPr lang="es-ES" sz="2200" b="1" i="1" dirty="0" err="1">
                <a:latin typeface="Cambria" panose="02040503050406030204" pitchFamily="18" charset="0"/>
              </a:rPr>
              <a:t>mongering</a:t>
            </a:r>
            <a:r>
              <a:rPr lang="es-ES" sz="2200" dirty="0">
                <a:latin typeface="Cambria" panose="02040503050406030204" pitchFamily="18" charset="0"/>
              </a:rPr>
              <a:t/>
            </a:r>
            <a:br>
              <a:rPr lang="es-ES" sz="2200" dirty="0">
                <a:latin typeface="Cambria" panose="02040503050406030204" pitchFamily="18" charset="0"/>
              </a:rPr>
            </a:br>
            <a:r>
              <a:rPr lang="es-ES" sz="2200" dirty="0" smtClean="0">
                <a:latin typeface="Cambria" panose="02040503050406030204" pitchFamily="18" charset="0"/>
              </a:rPr>
              <a:t>-Ojo </a:t>
            </a:r>
            <a:r>
              <a:rPr lang="es-ES" sz="2200" dirty="0">
                <a:latin typeface="Cambria" panose="02040503050406030204" pitchFamily="18" charset="0"/>
              </a:rPr>
              <a:t>con las </a:t>
            </a:r>
            <a:r>
              <a:rPr lang="es-ES" sz="2200" b="1" dirty="0">
                <a:latin typeface="Cambria" panose="02040503050406030204" pitchFamily="18" charset="0"/>
              </a:rPr>
              <a:t>ratas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44818" y="1013692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latin typeface="Cambria" panose="02040503050406030204" pitchFamily="18" charset="0"/>
              </a:defRPr>
            </a:lvl1pPr>
          </a:lstStyle>
          <a:p>
            <a:r>
              <a:rPr lang="es-ES" sz="2200" dirty="0"/>
              <a:t>Pionero</a:t>
            </a:r>
          </a:p>
          <a:p>
            <a:r>
              <a:rPr lang="es-ES" sz="2200" dirty="0"/>
              <a:t>Revolucionario</a:t>
            </a:r>
          </a:p>
          <a:p>
            <a:r>
              <a:rPr lang="es-ES" sz="2200" dirty="0"/>
              <a:t>Por primera vez</a:t>
            </a:r>
          </a:p>
          <a:p>
            <a:r>
              <a:rPr lang="es-ES" sz="2200" dirty="0"/>
              <a:t>Sin precedentes</a:t>
            </a:r>
          </a:p>
        </p:txBody>
      </p:sp>
    </p:spTree>
    <p:extLst>
      <p:ext uri="{BB962C8B-B14F-4D97-AF65-F5344CB8AC3E}">
        <p14:creationId xmlns:p14="http://schemas.microsoft.com/office/powerpoint/2010/main" val="26155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5" grpId="0" animBg="1"/>
      <p:bldP spid="6" grpId="0" animBg="1"/>
      <p:bldP spid="8" grpId="0" animBg="1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Discoverie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828" y="1484784"/>
            <a:ext cx="8714659" cy="48703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259903" y="449086"/>
            <a:ext cx="5927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Journalists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Scientists.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http://achintyarao.in/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236405" y="1628800"/>
            <a:ext cx="4567843" cy="864096"/>
          </a:xfrm>
          <a:prstGeom prst="rect">
            <a:avLst/>
          </a:prstGeo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Cuanto más exhaustivo, menos claro</a:t>
            </a:r>
            <a:endParaRPr lang="es-ES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756863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mbria" panose="02040503050406030204" pitchFamily="18" charset="0"/>
              </a:rPr>
              <a:t>Seguro que tienes muchos datos interesantes, </a:t>
            </a:r>
          </a:p>
          <a:p>
            <a:pPr algn="ctr"/>
            <a:r>
              <a:rPr lang="es-ES" dirty="0">
                <a:latin typeface="Cambria" panose="02040503050406030204" pitchFamily="18" charset="0"/>
              </a:rPr>
              <a:t>pero no intentes contar todo o aburrirás.</a:t>
            </a:r>
            <a:endParaRPr lang="es-ES" b="1" i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51520" y="1268760"/>
            <a:ext cx="4320480" cy="2160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“¿Me pasas el artículo antes de publicarlo?”</a:t>
            </a:r>
          </a:p>
          <a:p>
            <a:endParaRPr lang="en-US" i="1" dirty="0" smtClean="0">
              <a:latin typeface="Cambria" panose="02040503050406030204" pitchFamily="18" charset="0"/>
            </a:endParaRPr>
          </a:p>
          <a:p>
            <a:r>
              <a:rPr lang="es-ES" dirty="0" smtClean="0">
                <a:latin typeface="Cambria" panose="02040503050406030204" pitchFamily="18" charset="0"/>
              </a:rPr>
              <a:t>-Es bueno, si tienes dudas, pedir una última revisión científica. </a:t>
            </a:r>
          </a:p>
          <a:p>
            <a:r>
              <a:rPr lang="es-ES" dirty="0" smtClean="0">
                <a:latin typeface="Cambria" panose="02040503050406030204" pitchFamily="18" charset="0"/>
              </a:rPr>
              <a:t>-La redacción es del periodista. Que cada uno haga su trabajo.</a:t>
            </a: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endParaRPr lang="es-ES" sz="1600" dirty="0">
              <a:latin typeface="Cambria" panose="02040503050406030204" pitchFamily="18" charset="0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>
              <a:latin typeface="Cambria" panose="02040503050406030204" pitchFamily="18" charset="0"/>
            </a:endParaRPr>
          </a:p>
          <a:p>
            <a:endParaRPr lang="es-ES" sz="1400" dirty="0">
              <a:latin typeface="Cambria" panose="02040503050406030204" pitchFamily="18" charset="0"/>
            </a:endParaRPr>
          </a:p>
          <a:p>
            <a:endParaRPr lang="es-ES" sz="1400" dirty="0">
              <a:latin typeface="Cambria" panose="02040503050406030204" pitchFamily="18" charset="0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09" y="3631569"/>
            <a:ext cx="4157154" cy="31242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3548" y="3326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Tensiones </a:t>
            </a:r>
            <a:r>
              <a:rPr lang="es-ES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típicas</a:t>
            </a:r>
            <a:endParaRPr lang="es-ES" sz="2800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82818" y="12687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“Tu titular es impreciso” </a:t>
            </a:r>
          </a:p>
          <a:p>
            <a:endParaRPr lang="es-ES" dirty="0">
              <a:latin typeface="Cambria" panose="02040503050406030204" pitchFamily="18" charset="0"/>
            </a:endParaRPr>
          </a:p>
          <a:p>
            <a:r>
              <a:rPr lang="es-ES" dirty="0">
                <a:latin typeface="Cambria" panose="02040503050406030204" pitchFamily="18" charset="0"/>
              </a:rPr>
              <a:t>-¡Sí! El titular no sirve para explicar todo, sino para atraer al lector hacia la información. </a:t>
            </a:r>
          </a:p>
          <a:p>
            <a:r>
              <a:rPr lang="es-ES" dirty="0">
                <a:latin typeface="Cambria" panose="02040503050406030204" pitchFamily="18" charset="0"/>
              </a:rPr>
              <a:t>-Para conocer la explicación completa, lee: hay más texto debajo.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1520" y="3535848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“Hablar con periodistas me hará perder tiempo de mi trabajo y no me aportará nada</a:t>
            </a:r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s-ES" dirty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dirty="0" err="1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Mmm</a:t>
            </a:r>
            <a:r>
              <a:rPr lang="es-ES" dirty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… ¿Seguro?</a:t>
            </a:r>
            <a:endParaRPr lang="es-ES" i="1" dirty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2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51520" y="1268760"/>
            <a:ext cx="4320480" cy="2160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endParaRPr lang="es-ES" sz="1600" dirty="0">
              <a:latin typeface="Cambria" panose="02040503050406030204" pitchFamily="18" charset="0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>
              <a:latin typeface="Cambria" panose="02040503050406030204" pitchFamily="18" charset="0"/>
            </a:endParaRPr>
          </a:p>
          <a:p>
            <a:endParaRPr lang="es-ES" sz="1400" dirty="0">
              <a:latin typeface="Cambria" panose="02040503050406030204" pitchFamily="18" charset="0"/>
            </a:endParaRPr>
          </a:p>
          <a:p>
            <a:endParaRPr lang="es-ES" sz="1400" dirty="0">
              <a:latin typeface="Cambria" panose="02040503050406030204" pitchFamily="18" charset="0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503548" y="3326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Un titular de seis líneas no es un titular… </a:t>
            </a:r>
            <a:endParaRPr lang="es-ES" sz="2800" b="1" dirty="0">
              <a:solidFill>
                <a:schemeClr val="tx2"/>
              </a:solidFill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6958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64705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newyork-onmymind.com/wp-content/uploads/2015/06/tumblr_mlazg3Opao1r8bc3n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-27384"/>
            <a:ext cx="1032131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08520" y="3789040"/>
            <a:ext cx="5687616" cy="63094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Piensa a quiénes te diriges</a:t>
            </a:r>
            <a:endParaRPr lang="es-ES" sz="3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88024" y="4611231"/>
            <a:ext cx="4212467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500" i="1" dirty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“No escribes para impresionar al científico, ni a tu antiguo profesor, ni al editor, ni a </a:t>
            </a:r>
            <a:r>
              <a:rPr lang="es-ES" sz="1500" i="1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ese que </a:t>
            </a:r>
            <a:r>
              <a:rPr lang="es-ES" sz="1500" i="1" dirty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conociste en una fiesta. Ni a tu madre. </a:t>
            </a:r>
            <a:r>
              <a:rPr lang="es-ES" sz="1500" b="1" i="1" dirty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Escribes para impresionar a alguien que va en el metro y puede dejar de leerte en la quinta fracción de un segundo antes de darte una oportunidad</a:t>
            </a:r>
            <a:r>
              <a:rPr lang="es-ES" sz="1500" i="1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”. </a:t>
            </a:r>
            <a:br>
              <a:rPr lang="es-ES" sz="1500" i="1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</a:br>
            <a:endParaRPr lang="es-ES" sz="1500" i="1" dirty="0" smtClean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Tim </a:t>
            </a:r>
            <a:r>
              <a:rPr lang="es-E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Radford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A manifesto for the simple scribe – my 25 commandments for journalists. 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The Guardian.</a:t>
            </a:r>
          </a:p>
          <a:p>
            <a:endParaRPr lang="es-ES" sz="1500" i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864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15616" y="2708920"/>
            <a:ext cx="753751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Pregúntate</a:t>
            </a:r>
            <a:r>
              <a:rPr lang="en-US" sz="2000" b="1" dirty="0" smtClean="0">
                <a:solidFill>
                  <a:schemeClr val="tx2"/>
                </a:solidFill>
              </a:rPr>
              <a:t> que </a:t>
            </a:r>
            <a:r>
              <a:rPr lang="en-US" sz="2000" b="1" dirty="0" err="1" smtClean="0">
                <a:solidFill>
                  <a:schemeClr val="tx2"/>
                </a:solidFill>
              </a:rPr>
              <a:t>és</a:t>
            </a:r>
            <a:r>
              <a:rPr lang="en-US" sz="2000" b="1" dirty="0" smtClean="0">
                <a:solidFill>
                  <a:schemeClr val="tx2"/>
                </a:solidFill>
              </a:rPr>
              <a:t> lo que </a:t>
            </a:r>
            <a:r>
              <a:rPr lang="en-US" sz="2000" b="1" dirty="0" err="1" smtClean="0">
                <a:solidFill>
                  <a:schemeClr val="tx2"/>
                </a:solidFill>
              </a:rPr>
              <a:t>interesa</a:t>
            </a:r>
            <a:r>
              <a:rPr lang="en-US" sz="2000" b="1" dirty="0" smtClean="0">
                <a:solidFill>
                  <a:schemeClr val="tx2"/>
                </a:solidFill>
              </a:rPr>
              <a:t> y </a:t>
            </a:r>
            <a:r>
              <a:rPr lang="en-US" sz="2000" b="1" dirty="0" err="1" smtClean="0">
                <a:solidFill>
                  <a:schemeClr val="tx2"/>
                </a:solidFill>
              </a:rPr>
              <a:t>conéctalo</a:t>
            </a:r>
            <a:r>
              <a:rPr lang="en-US" sz="2000" b="1" dirty="0" smtClean="0">
                <a:solidFill>
                  <a:schemeClr val="tx2"/>
                </a:solidFill>
              </a:rPr>
              <a:t> con la </a:t>
            </a:r>
            <a:r>
              <a:rPr lang="en-US" sz="2000" b="1" dirty="0" err="1" smtClean="0">
                <a:solidFill>
                  <a:schemeClr val="tx2"/>
                </a:solidFill>
              </a:rPr>
              <a:t>ciencia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*</a:t>
            </a:r>
            <a:r>
              <a:rPr lang="en-US" sz="1600" b="1" dirty="0" err="1" smtClean="0">
                <a:solidFill>
                  <a:schemeClr val="tx2"/>
                </a:solidFill>
              </a:rPr>
              <a:t>Interesa</a:t>
            </a:r>
            <a:r>
              <a:rPr lang="en-US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err="1" smtClean="0">
                <a:solidFill>
                  <a:schemeClr val="tx2"/>
                </a:solidFill>
              </a:rPr>
              <a:t>preocupa</a:t>
            </a:r>
            <a:r>
              <a:rPr lang="en-US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err="1" smtClean="0">
                <a:solidFill>
                  <a:schemeClr val="tx2"/>
                </a:solidFill>
              </a:rPr>
              <a:t>fascina</a:t>
            </a:r>
            <a:r>
              <a:rPr lang="en-US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err="1" smtClean="0">
                <a:solidFill>
                  <a:schemeClr val="tx2"/>
                </a:solidFill>
              </a:rPr>
              <a:t>conmueve</a:t>
            </a:r>
            <a:r>
              <a:rPr lang="en-US" sz="1600" b="1" dirty="0" smtClean="0">
                <a:solidFill>
                  <a:schemeClr val="tx2"/>
                </a:solidFill>
              </a:rPr>
              <a:t>… </a:t>
            </a:r>
            <a:endParaRPr lang="es-ES" sz="16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8504"/>
            <a:ext cx="2696128" cy="296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9" y="364475"/>
            <a:ext cx="28833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47" y="297611"/>
            <a:ext cx="2879106" cy="29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16" y="3455841"/>
            <a:ext cx="3025920" cy="29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47" y="3455841"/>
            <a:ext cx="2904603" cy="279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0627"/>
            <a:ext cx="3233163" cy="30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20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9947" y="2162164"/>
            <a:ext cx="847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Sinc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 es </a:t>
            </a:r>
            <a:r>
              <a:rPr lang="es-ES" dirty="0">
                <a:solidFill>
                  <a:schemeClr val="tx2"/>
                </a:solidFill>
                <a:latin typeface="Cambria" panose="02040503050406030204" pitchFamily="18" charset="0"/>
              </a:rPr>
              <a:t>la 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agencia </a:t>
            </a:r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pública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 española de noticias especializada </a:t>
            </a:r>
            <a:r>
              <a:rPr lang="es-ES" dirty="0">
                <a:solidFill>
                  <a:schemeClr val="tx2"/>
                </a:solidFill>
                <a:latin typeface="Cambria" panose="02040503050406030204" pitchFamily="18" charset="0"/>
              </a:rPr>
              <a:t>en 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ciencia</a:t>
            </a:r>
            <a:r>
              <a:rPr lang="es-ES" dirty="0">
                <a:solidFill>
                  <a:schemeClr val="tx2"/>
                </a:solidFill>
                <a:latin typeface="Cambria" panose="02040503050406030204" pitchFamily="18" charset="0"/>
              </a:rPr>
              <a:t>, 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tecnología</a:t>
            </a:r>
            <a:r>
              <a:rPr lang="es-ES" dirty="0">
                <a:solidFill>
                  <a:schemeClr val="tx2"/>
                </a:solidFill>
                <a:latin typeface="Cambria" panose="02040503050406030204" pitchFamily="18" charset="0"/>
              </a:rPr>
              <a:t>, salud, medioambiente e 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innovación con licencia </a:t>
            </a:r>
            <a:r>
              <a:rPr lang="es-ES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Creative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Commons</a:t>
            </a:r>
            <a:r>
              <a:rPr lang="es-ES" dirty="0" smtClean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  <a:endParaRPr lang="es-ES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294055" y="3942928"/>
            <a:ext cx="3652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9211" y="4869160"/>
            <a:ext cx="843851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mbria" panose="02040503050406030204" pitchFamily="18" charset="0"/>
              </a:rPr>
              <a:t>SINC se creó en 2008 para promover la cultura científica a través del periodismo. </a:t>
            </a:r>
            <a:endParaRPr lang="es-ES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mbria" panose="02040503050406030204" pitchFamily="18" charset="0"/>
              </a:rPr>
              <a:t>Somos una redacción de seis </a:t>
            </a:r>
            <a:r>
              <a:rPr lang="es-ES" sz="1600" b="1" dirty="0" smtClean="0">
                <a:latin typeface="Cambria" panose="02040503050406030204" pitchFamily="18" charset="0"/>
              </a:rPr>
              <a:t>periodistas especializados </a:t>
            </a:r>
            <a:r>
              <a:rPr lang="es-ES" sz="1600" dirty="0" smtClean="0">
                <a:latin typeface="Cambria" panose="02040503050406030204" pitchFamily="18" charset="0"/>
              </a:rPr>
              <a:t>y más de diez colaboradores.</a:t>
            </a:r>
            <a:endParaRPr lang="es-ES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ambria" panose="02040503050406030204" pitchFamily="18" charset="0"/>
              </a:rPr>
              <a:t>Servicios </a:t>
            </a:r>
            <a:r>
              <a:rPr lang="es-ES" sz="1600" b="1" dirty="0">
                <a:latin typeface="Cambria" panose="02040503050406030204" pitchFamily="18" charset="0"/>
              </a:rPr>
              <a:t>exclusivos </a:t>
            </a:r>
            <a:r>
              <a:rPr lang="es-ES" sz="1600" dirty="0" smtClean="0">
                <a:latin typeface="Cambria" panose="02040503050406030204" pitchFamily="18" charset="0"/>
              </a:rPr>
              <a:t>para </a:t>
            </a:r>
            <a:r>
              <a:rPr lang="es-ES" sz="1600" dirty="0">
                <a:latin typeface="Cambria" panose="02040503050406030204" pitchFamily="18" charset="0"/>
              </a:rPr>
              <a:t>periodistas: potenciamos el </a:t>
            </a:r>
            <a:r>
              <a:rPr lang="es-ES" sz="1600" b="1" dirty="0">
                <a:latin typeface="Cambria" panose="02040503050406030204" pitchFamily="18" charset="0"/>
              </a:rPr>
              <a:t>periodismo científico de </a:t>
            </a:r>
            <a:r>
              <a:rPr lang="es-ES" sz="1600" b="1" dirty="0" smtClean="0">
                <a:latin typeface="Cambria" panose="02040503050406030204" pitchFamily="18" charset="0"/>
              </a:rPr>
              <a:t>calidad.</a:t>
            </a:r>
            <a:endParaRPr lang="es-ES" sz="1600" b="1" dirty="0">
              <a:latin typeface="Cambria" panose="02040503050406030204" pitchFamily="18" charset="0"/>
            </a:endParaRPr>
          </a:p>
          <a:p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Convertimos </a:t>
            </a:r>
            <a:r>
              <a:rPr lang="es-ES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la ciencia </a:t>
            </a:r>
            <a:r>
              <a:rPr lang="es-E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en </a:t>
            </a:r>
            <a:r>
              <a:rPr lang="es-ES" sz="2500" b="1" dirty="0">
                <a:solidFill>
                  <a:schemeClr val="tx2"/>
                </a:solidFill>
                <a:latin typeface="Cambria" panose="02040503050406030204" pitchFamily="18" charset="0"/>
              </a:rPr>
              <a:t>noticia</a:t>
            </a:r>
          </a:p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8 Rectángulo"/>
          <p:cNvSpPr>
            <a:spLocks noChangeArrowheads="1"/>
          </p:cNvSpPr>
          <p:nvPr/>
        </p:nvSpPr>
        <p:spPr bwMode="auto">
          <a:xfrm>
            <a:off x="1800200" y="500171"/>
            <a:ext cx="903649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3600" b="1" dirty="0">
              <a:latin typeface="Cambria" pitchFamily="18" charset="0"/>
            </a:endParaRPr>
          </a:p>
          <a:p>
            <a:pPr algn="ctr"/>
            <a:r>
              <a:rPr lang="es-E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www.agenciasinc.es</a:t>
            </a:r>
          </a:p>
          <a:p>
            <a:pPr lvl="1"/>
            <a:endParaRPr lang="es-ES" sz="3600" b="1" dirty="0" smtClean="0">
              <a:latin typeface="Cambria" pitchFamily="18" charset="0"/>
            </a:endParaRPr>
          </a:p>
        </p:txBody>
      </p:sp>
      <p:pic>
        <p:nvPicPr>
          <p:cNvPr id="1026" name="Picture 2" descr="SINC - Servicio de información y noticias científ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9" y="500171"/>
            <a:ext cx="3192290" cy="15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rodriguez\Desktop\Sin título.p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4" y="3017731"/>
            <a:ext cx="4917128" cy="18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41267" y="3299545"/>
            <a:ext cx="3905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Mitad </a:t>
            </a: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</a:rPr>
              <a:t>de ‘ciencias’, mitad de ‘letras’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270717" y="3943445"/>
            <a:ext cx="3211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Todos </a:t>
            </a: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</a:rPr>
              <a:t>periodistas científicos</a:t>
            </a:r>
          </a:p>
        </p:txBody>
      </p:sp>
    </p:spTree>
    <p:extLst>
      <p:ext uri="{BB962C8B-B14F-4D97-AF65-F5344CB8AC3E}">
        <p14:creationId xmlns:p14="http://schemas.microsoft.com/office/powerpoint/2010/main" val="34493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51606" y="249922"/>
            <a:ext cx="627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</a:rPr>
              <a:t>Un caso curioso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1865"/>
            <a:ext cx="5204880" cy="565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084168" y="2564904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prstClr val="black"/>
                </a:solidFill>
              </a:rPr>
              <a:t>Noticia muy específica que tuvo gran impacto y una enorme relevancia en redes sociales. </a:t>
            </a:r>
          </a:p>
          <a:p>
            <a:pPr algn="ctr"/>
            <a:r>
              <a:rPr lang="es-ES" sz="2000" b="1" dirty="0" smtClean="0">
                <a:solidFill>
                  <a:prstClr val="black"/>
                </a:solidFill>
              </a:rPr>
              <a:t>¿Por qué?</a:t>
            </a:r>
            <a:endParaRPr lang="es-E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92088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latin typeface="Cambria" panose="02040503050406030204" pitchFamily="18" charset="0"/>
              </a:rPr>
              <a:t>www.agenciasinc.es</a:t>
            </a:r>
          </a:p>
          <a:p>
            <a:r>
              <a:rPr lang="es-ES" sz="2400" b="1" dirty="0">
                <a:latin typeface="Cambria" panose="02040503050406030204" pitchFamily="18" charset="0"/>
              </a:rPr>
              <a:t>@</a:t>
            </a:r>
            <a:r>
              <a:rPr lang="es-ES" sz="2400" b="1" dirty="0" err="1">
                <a:latin typeface="Cambria" panose="02040503050406030204" pitchFamily="18" charset="0"/>
              </a:rPr>
              <a:t>agencia_sinc</a:t>
            </a:r>
            <a:endParaRPr lang="es-ES" sz="2400" b="1" dirty="0">
              <a:latin typeface="Cambria" panose="02040503050406030204" pitchFamily="18" charset="0"/>
            </a:endParaRPr>
          </a:p>
          <a:p>
            <a:r>
              <a:rPr lang="es-ES" sz="2400" b="1" dirty="0">
                <a:latin typeface="Cambria" panose="02040503050406030204" pitchFamily="18" charset="0"/>
              </a:rPr>
              <a:t>facebook.com/</a:t>
            </a:r>
            <a:r>
              <a:rPr lang="es-ES" sz="2400" b="1" dirty="0" err="1">
                <a:latin typeface="Cambria" panose="02040503050406030204" pitchFamily="18" charset="0"/>
              </a:rPr>
              <a:t>agenciasinc</a:t>
            </a:r>
            <a:endParaRPr lang="es-ES" sz="2400" b="1" dirty="0">
              <a:latin typeface="Cambria" panose="02040503050406030204" pitchFamily="18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683568" y="0"/>
            <a:ext cx="0" cy="174900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5588496" y="2420888"/>
            <a:ext cx="3015952" cy="193583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0" y="3132584"/>
            <a:ext cx="10404648" cy="1159878"/>
          </a:xfrm>
          <a:custGeom>
            <a:avLst/>
            <a:gdLst>
              <a:gd name="connsiteX0" fmla="*/ 0 w 10261600"/>
              <a:gd name="connsiteY0" fmla="*/ 76348 h 1159878"/>
              <a:gd name="connsiteX1" fmla="*/ 2752436 w 10261600"/>
              <a:gd name="connsiteY1" fmla="*/ 113294 h 1159878"/>
              <a:gd name="connsiteX2" fmla="*/ 6973454 w 10261600"/>
              <a:gd name="connsiteY2" fmla="*/ 1157003 h 1159878"/>
              <a:gd name="connsiteX3" fmla="*/ 8728363 w 10261600"/>
              <a:gd name="connsiteY3" fmla="*/ 436566 h 1159878"/>
              <a:gd name="connsiteX4" fmla="*/ 10261600 w 10261600"/>
              <a:gd name="connsiteY4" fmla="*/ 833730 h 115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1600" h="1159878">
                <a:moveTo>
                  <a:pt x="0" y="76348"/>
                </a:moveTo>
                <a:cubicBezTo>
                  <a:pt x="795097" y="4766"/>
                  <a:pt x="1590194" y="-66815"/>
                  <a:pt x="2752436" y="113294"/>
                </a:cubicBezTo>
                <a:cubicBezTo>
                  <a:pt x="3914678" y="293403"/>
                  <a:pt x="5977466" y="1103124"/>
                  <a:pt x="6973454" y="1157003"/>
                </a:cubicBezTo>
                <a:cubicBezTo>
                  <a:pt x="7969442" y="1210882"/>
                  <a:pt x="8180339" y="490445"/>
                  <a:pt x="8728363" y="436566"/>
                </a:cubicBezTo>
                <a:cubicBezTo>
                  <a:pt x="9276387" y="382687"/>
                  <a:pt x="9768993" y="608208"/>
                  <a:pt x="10261600" y="83373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4" descr="SINC - Servicio de información y noticias científ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09" y="2916560"/>
            <a:ext cx="21431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23528" y="5856432"/>
            <a:ext cx="2484276" cy="74833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904992" y="5999767"/>
            <a:ext cx="4963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</a:t>
            </a:r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eronica.fuentes@agenciasinc.es</a:t>
            </a:r>
          </a:p>
          <a:p>
            <a:pPr algn="r"/>
            <a:r>
              <a:rPr lang="es-E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redaccion@agenciasinc.es</a:t>
            </a:r>
            <a:endParaRPr lang="es-ES" sz="2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25047" y="450912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¡Muchas gracias!</a:t>
            </a:r>
            <a:endParaRPr lang="es-E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74321"/>
            <a:ext cx="9901743" cy="87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39882"/>
            <a:ext cx="3310542" cy="29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82893" y="302400"/>
            <a:ext cx="8784976" cy="13658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El </a:t>
            </a:r>
            <a:r>
              <a:rPr lang="es-E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periodista científico </a:t>
            </a:r>
            <a:r>
              <a:rPr lang="es-E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cuenta </a:t>
            </a:r>
            <a:br>
              <a:rPr lang="es-E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s-E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cosas </a:t>
            </a:r>
            <a:r>
              <a:rPr lang="es-E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que nunca antes </a:t>
            </a:r>
            <a:endParaRPr lang="es-ES" sz="40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han </a:t>
            </a:r>
            <a:r>
              <a:rPr lang="es-ES" sz="4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ocurrido en la </a:t>
            </a:r>
            <a:r>
              <a:rPr lang="es-ES" sz="4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historia</a:t>
            </a:r>
          </a:p>
          <a:p>
            <a:endParaRPr lang="es-ES" sz="26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3911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://www.voxeurop.eu/files/the_independent.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0" y="692696"/>
            <a:ext cx="3960440" cy="525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garcia\Desktop\men walk on m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265"/>
            <a:ext cx="4464496" cy="6289760"/>
          </a:xfrm>
          <a:prstGeom prst="rect">
            <a:avLst/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4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63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076056" y="1886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</a:rPr>
              <a:t>Ciencia en portada</a:t>
            </a:r>
            <a:endParaRPr lang="es-ES" sz="2400" b="1" dirty="0">
              <a:solidFill>
                <a:prstClr val="white"/>
              </a:solidFill>
            </a:endParaRPr>
          </a:p>
        </p:txBody>
      </p:sp>
      <p:pic>
        <p:nvPicPr>
          <p:cNvPr id="9" name="Picture 6" descr="http://i1196.photobucket.com/albums/aa415/dat4291/T13/002294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109" y="742313"/>
            <a:ext cx="2330134" cy="29417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841743"/>
            <a:ext cx="2458714" cy="201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431256" y="4308617"/>
            <a:ext cx="1971450" cy="57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i="1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Papers</a:t>
            </a:r>
            <a:endParaRPr lang="es-ES" sz="1800" b="1" i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08026" y="166617"/>
            <a:ext cx="2790007" cy="57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Crisis</a:t>
            </a:r>
            <a:endParaRPr lang="es-ES" sz="1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6159420" y="188640"/>
            <a:ext cx="2557513" cy="57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Grandes logros</a:t>
            </a:r>
            <a:endParaRPr lang="es-ES" sz="1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Enlace permanente de imagen incrust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30" y="656380"/>
            <a:ext cx="2479338" cy="32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3176996" y="180090"/>
            <a:ext cx="2790007" cy="57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Personajes</a:t>
            </a:r>
            <a:endParaRPr lang="es-ES" sz="1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Portada de El País (España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6" y="667266"/>
            <a:ext cx="2329045" cy="332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garcia\Desktop\portadas ciencia\portada el pai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80770"/>
            <a:ext cx="4284476" cy="26886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4427984" y="3732921"/>
            <a:ext cx="4284476" cy="57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Temas propios</a:t>
            </a:r>
            <a:endParaRPr lang="es-ES" sz="1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9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1790" y="224880"/>
            <a:ext cx="4752258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La </a:t>
            </a:r>
            <a:r>
              <a:rPr lang="es-ES" sz="3000" b="1" dirty="0">
                <a:solidFill>
                  <a:schemeClr val="tx2"/>
                </a:solidFill>
                <a:latin typeface="Cambria" panose="02040503050406030204" pitchFamily="18" charset="0"/>
              </a:rPr>
              <a:t>ciencia es </a:t>
            </a:r>
            <a:r>
              <a:rPr lang="es-ES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noticia</a:t>
            </a:r>
          </a:p>
          <a:p>
            <a:pPr algn="just"/>
            <a:endParaRPr lang="es-ES" sz="1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latin typeface="Cambria" panose="02040503050406030204" pitchFamily="18" charset="0"/>
              </a:rPr>
              <a:t>La ciencia </a:t>
            </a:r>
            <a:r>
              <a:rPr lang="es-ES" sz="1600" b="1" dirty="0">
                <a:latin typeface="Cambria" panose="02040503050406030204" pitchFamily="18" charset="0"/>
              </a:rPr>
              <a:t>genera verdaderas noticias. </a:t>
            </a:r>
            <a:r>
              <a:rPr lang="es-ES" sz="1600" dirty="0">
                <a:latin typeface="Cambria" panose="02040503050406030204" pitchFamily="18" charset="0"/>
              </a:rPr>
              <a:t>Provoca cambios, marca el ritmo y la evolución de la sociedad.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600" dirty="0">
                <a:latin typeface="Cambria" panose="02040503050406030204" pitchFamily="18" charset="0"/>
              </a:rPr>
              <a:t>El periodismo de ciencia da información indispensable para interpretar la realidad y </a:t>
            </a:r>
            <a:r>
              <a:rPr lang="es-MX" sz="1600" b="1" dirty="0">
                <a:latin typeface="Cambria" panose="02040503050406030204" pitchFamily="18" charset="0"/>
              </a:rPr>
              <a:t>participar en democracia</a:t>
            </a:r>
            <a:r>
              <a:rPr lang="es-MX" sz="1600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>
                <a:latin typeface="Cambria" panose="02040503050406030204" pitchFamily="18" charset="0"/>
              </a:rPr>
              <a:t>Apostamos por un </a:t>
            </a:r>
            <a:r>
              <a:rPr lang="es-ES" sz="1600" b="1" dirty="0">
                <a:latin typeface="Cambria" panose="02040503050406030204" pitchFamily="18" charset="0"/>
              </a:rPr>
              <a:t>modelo de desarrollo </a:t>
            </a:r>
            <a:r>
              <a:rPr lang="es-ES" sz="1600" dirty="0">
                <a:latin typeface="Cambria" panose="02040503050406030204" pitchFamily="18" charset="0"/>
              </a:rPr>
              <a:t>basado en el conocimiento. </a:t>
            </a:r>
            <a:r>
              <a:rPr lang="es-ES" sz="1600" b="1" dirty="0">
                <a:latin typeface="Cambria" panose="02040503050406030204" pitchFamily="18" charset="0"/>
              </a:rPr>
              <a:t>Queremos crear agenda</a:t>
            </a:r>
            <a:r>
              <a:rPr lang="es-ES" sz="1600" dirty="0">
                <a:latin typeface="Cambria" panose="02040503050406030204" pitchFamily="18" charset="0"/>
              </a:rPr>
              <a:t>.</a:t>
            </a:r>
          </a:p>
          <a:p>
            <a:pPr lvl="0"/>
            <a:endParaRPr lang="es-ES" sz="1600" dirty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mbria" panose="02040503050406030204" pitchFamily="18" charset="0"/>
              </a:rPr>
              <a:t>Damos voz a la </a:t>
            </a:r>
            <a:r>
              <a:rPr lang="es-ES" sz="1600" b="1" dirty="0">
                <a:latin typeface="Cambria" panose="02040503050406030204" pitchFamily="18" charset="0"/>
              </a:rPr>
              <a:t>comunidad investigadora </a:t>
            </a:r>
            <a:r>
              <a:rPr lang="es-ES" sz="1600" dirty="0">
                <a:latin typeface="Cambria" panose="02040503050406030204" pitchFamily="18" charset="0"/>
              </a:rPr>
              <a:t>en los </a:t>
            </a:r>
            <a:r>
              <a:rPr lang="es-ES" sz="1600" b="1" dirty="0">
                <a:latin typeface="Cambria" panose="02040503050406030204" pitchFamily="18" charset="0"/>
              </a:rPr>
              <a:t>debates sociales</a:t>
            </a:r>
            <a:r>
              <a:rPr lang="es-ES" sz="1600" dirty="0">
                <a:latin typeface="Cambria" panose="020405030504060302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mbria" panose="02040503050406030204" pitchFamily="18" charset="0"/>
              </a:rPr>
              <a:t>¿Hacemos divulgación? Sí, pero como efecto colateral. Lo que hacemos es </a:t>
            </a:r>
            <a:r>
              <a:rPr lang="es-ES_tradnl" sz="1600" b="1" dirty="0">
                <a:latin typeface="Cambria" panose="02040503050406030204" pitchFamily="18" charset="0"/>
              </a:rPr>
              <a:t>periodismo</a:t>
            </a:r>
            <a:r>
              <a:rPr lang="es-ES_tradnl" sz="1600" dirty="0">
                <a:latin typeface="Cambria" panose="02040503050406030204" pitchFamily="18" charset="0"/>
              </a:rPr>
              <a:t>: informamos. </a:t>
            </a:r>
            <a:endParaRPr lang="es-ES_tradnl" sz="1600" dirty="0" smtClean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_tradnl" sz="160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mbria" panose="02040503050406030204" pitchFamily="18" charset="0"/>
              </a:rPr>
              <a:t>Facilitamos que los descubrimientos científicos lleguen a la sociedad, pero no solo. También queremos </a:t>
            </a:r>
            <a:r>
              <a:rPr lang="es-ES_tradnl" sz="1600" b="1" dirty="0">
                <a:latin typeface="Cambria" panose="02040503050406030204" pitchFamily="18" charset="0"/>
              </a:rPr>
              <a:t>hacer partícipe a la sociedad del proceso científico</a:t>
            </a:r>
            <a:r>
              <a:rPr lang="es-ES_tradnl" sz="1600" dirty="0">
                <a:latin typeface="Cambria" panose="02040503050406030204" pitchFamily="18" charset="0"/>
              </a:rPr>
              <a:t>. No contar solo resultados, sino la historia completa.</a:t>
            </a:r>
            <a:endParaRPr lang="es-ES" sz="1600" dirty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_tradnl" dirty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000" dirty="0"/>
          </a:p>
          <a:p>
            <a:pPr algn="just">
              <a:buFont typeface="Arial" pitchFamily="34" charset="0"/>
              <a:buChar char="•"/>
            </a:pPr>
            <a:endParaRPr lang="es-ES" sz="2000" dirty="0" smtClean="0"/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94198" y="3717032"/>
            <a:ext cx="369828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Pero…</a:t>
            </a:r>
          </a:p>
          <a:p>
            <a:pPr algn="just"/>
            <a:endParaRPr lang="es-ES" sz="12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>
                <a:latin typeface="Cambria" panose="02040503050406030204" pitchFamily="18" charset="0"/>
              </a:rPr>
              <a:t>Es difícil entrar en la </a:t>
            </a:r>
            <a:r>
              <a:rPr lang="es-ES" sz="1600" b="1" dirty="0" smtClean="0">
                <a:latin typeface="Cambria" panose="02040503050406030204" pitchFamily="18" charset="0"/>
              </a:rPr>
              <a:t>agenda de los medios</a:t>
            </a:r>
            <a:r>
              <a:rPr lang="es-ES" sz="16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es-ES" sz="1600" dirty="0" smtClean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>
                <a:latin typeface="Cambria" panose="02040503050406030204" pitchFamily="18" charset="0"/>
              </a:rPr>
              <a:t>Muchos </a:t>
            </a:r>
            <a:r>
              <a:rPr lang="es-ES" sz="1600" dirty="0">
                <a:latin typeface="Cambria" panose="02040503050406030204" pitchFamily="18" charset="0"/>
              </a:rPr>
              <a:t>medios no tienen </a:t>
            </a:r>
            <a:r>
              <a:rPr lang="es-ES" sz="1600" b="1" dirty="0">
                <a:latin typeface="Cambria" panose="02040503050406030204" pitchFamily="18" charset="0"/>
              </a:rPr>
              <a:t>redacción de ciencia</a:t>
            </a:r>
            <a:r>
              <a:rPr lang="es-ES" sz="1600" dirty="0">
                <a:latin typeface="Cambria" panose="02040503050406030204" pitchFamily="18" charset="0"/>
              </a:rPr>
              <a:t>. </a:t>
            </a:r>
            <a:endParaRPr lang="es-ES" sz="1600" dirty="0" smtClean="0">
              <a:latin typeface="Cambria" panose="02040503050406030204" pitchFamily="18" charset="0"/>
            </a:endParaRPr>
          </a:p>
          <a:p>
            <a:pPr algn="just"/>
            <a:endParaRPr lang="es-ES" sz="1600" dirty="0" smtClean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600" b="1" dirty="0" smtClean="0">
                <a:latin typeface="Cambria" panose="02040503050406030204" pitchFamily="18" charset="0"/>
              </a:rPr>
              <a:t>Precariedad</a:t>
            </a:r>
            <a:r>
              <a:rPr lang="es-ES" sz="1600" dirty="0">
                <a:latin typeface="Cambria" panose="02040503050406030204" pitchFamily="18" charset="0"/>
              </a:rPr>
              <a:t>: periodismo reactivo, rápido, sin hablar con fuentes, el clic a toda costa.</a:t>
            </a:r>
          </a:p>
          <a:p>
            <a:pPr algn="just">
              <a:buFont typeface="Arial" pitchFamily="34" charset="0"/>
              <a:buChar char="•"/>
            </a:pPr>
            <a:endParaRPr lang="es-ES" sz="1600" b="1" dirty="0" smtClean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50" y="476672"/>
            <a:ext cx="395277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1790" y="224880"/>
            <a:ext cx="4680250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La </a:t>
            </a:r>
            <a:r>
              <a:rPr lang="es-ES" sz="3000" b="1" dirty="0">
                <a:solidFill>
                  <a:schemeClr val="tx2"/>
                </a:solidFill>
                <a:latin typeface="Cambria" panose="02040503050406030204" pitchFamily="18" charset="0"/>
              </a:rPr>
              <a:t>ciencia </a:t>
            </a:r>
            <a:r>
              <a:rPr lang="es-ES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interesa</a:t>
            </a:r>
          </a:p>
          <a:p>
            <a:pPr algn="just"/>
            <a:endParaRPr lang="es-ES" sz="1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es-ES" sz="1600" dirty="0">
                <a:latin typeface="Cambria" panose="02040503050406030204" pitchFamily="18" charset="0"/>
              </a:rPr>
              <a:t>Según </a:t>
            </a:r>
            <a:r>
              <a:rPr lang="es-ES" sz="1600" dirty="0" smtClean="0">
                <a:latin typeface="Cambria" panose="02040503050406030204" pitchFamily="18" charset="0"/>
              </a:rPr>
              <a:t>la </a:t>
            </a:r>
            <a:r>
              <a:rPr lang="es-ES" sz="1600" b="1" dirty="0" smtClean="0">
                <a:latin typeface="Cambria" panose="02040503050406030204" pitchFamily="18" charset="0"/>
              </a:rPr>
              <a:t>IX </a:t>
            </a:r>
            <a:r>
              <a:rPr lang="es-ES" sz="1600" b="1" dirty="0">
                <a:latin typeface="Cambria" panose="02040503050406030204" pitchFamily="18" charset="0"/>
              </a:rPr>
              <a:t>Encuesta de Percepción Social de la </a:t>
            </a:r>
            <a:r>
              <a:rPr lang="es-ES" sz="1600" b="1" dirty="0" smtClean="0">
                <a:latin typeface="Cambria" panose="02040503050406030204" pitchFamily="18" charset="0"/>
              </a:rPr>
              <a:t>Ciencia</a:t>
            </a:r>
            <a:r>
              <a:rPr lang="es-ES" sz="1600" dirty="0">
                <a:latin typeface="Cambria" panose="02040503050406030204" pitchFamily="18" charset="0"/>
              </a:rPr>
              <a:t> </a:t>
            </a:r>
            <a:r>
              <a:rPr lang="es-ES" sz="1600" dirty="0" smtClean="0">
                <a:latin typeface="Cambria" panose="02040503050406030204" pitchFamily="18" charset="0"/>
              </a:rPr>
              <a:t>publicada en noviembre de 2018:</a:t>
            </a:r>
          </a:p>
          <a:p>
            <a:endParaRPr lang="es-ES" sz="16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ambria" panose="02040503050406030204" pitchFamily="18" charset="0"/>
              </a:rPr>
              <a:t>Una de cada seis personas </a:t>
            </a:r>
            <a:r>
              <a:rPr lang="es-ES" sz="1600" dirty="0" smtClean="0">
                <a:latin typeface="Cambria" panose="02040503050406030204" pitchFamily="18" charset="0"/>
              </a:rPr>
              <a:t>(16,3%) manifiesta de manera espontánea </a:t>
            </a:r>
            <a:r>
              <a:rPr lang="es-ES" sz="1600" b="1" dirty="0" smtClean="0">
                <a:latin typeface="Cambria" panose="02040503050406030204" pitchFamily="18" charset="0"/>
              </a:rPr>
              <a:t>interés</a:t>
            </a:r>
            <a:r>
              <a:rPr lang="es-ES" sz="1600" dirty="0" smtClean="0">
                <a:latin typeface="Cambria" panose="02040503050406030204" pitchFamily="18" charset="0"/>
              </a:rPr>
              <a:t> </a:t>
            </a:r>
            <a:r>
              <a:rPr lang="es-ES" sz="1600" b="1" dirty="0" smtClean="0">
                <a:latin typeface="Cambria" panose="02040503050406030204" pitchFamily="18" charset="0"/>
              </a:rPr>
              <a:t>por los temas de ciencia y tecnología</a:t>
            </a:r>
            <a:r>
              <a:rPr lang="es-ES" sz="1600" dirty="0" smtClean="0">
                <a:latin typeface="Cambria" panose="02040503050406030204" pitchFamily="18" charset="0"/>
              </a:rPr>
              <a:t>, dato similar al detectado en la encuesta de 2016 (16%).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mbria" panose="02040503050406030204" pitchFamily="18" charset="0"/>
              </a:rPr>
              <a:t>Sigue </a:t>
            </a:r>
            <a:r>
              <a:rPr lang="es-ES" sz="1600" dirty="0">
                <a:latin typeface="Cambria" panose="02040503050406030204" pitchFamily="18" charset="0"/>
              </a:rPr>
              <a:t>habiendo </a:t>
            </a:r>
            <a:r>
              <a:rPr lang="es-ES" sz="1600" b="1" dirty="0" smtClean="0">
                <a:latin typeface="Cambria" panose="02040503050406030204" pitchFamily="18" charset="0"/>
              </a:rPr>
              <a:t>sesgos </a:t>
            </a:r>
            <a:r>
              <a:rPr lang="es-ES" sz="1600" b="1" dirty="0">
                <a:latin typeface="Cambria" panose="02040503050406030204" pitchFamily="18" charset="0"/>
              </a:rPr>
              <a:t>de género</a:t>
            </a:r>
            <a:r>
              <a:rPr lang="es-ES" sz="1600" dirty="0">
                <a:latin typeface="Cambria" panose="02040503050406030204" pitchFamily="18" charset="0"/>
              </a:rPr>
              <a:t>: el interés continúa siendo mayor entre los hombres (18,9%) que entre las mujeres (13,9%). No obstante, se observa una </a:t>
            </a:r>
            <a:r>
              <a:rPr lang="es-ES" sz="1600" b="1" dirty="0">
                <a:latin typeface="Cambria" panose="02040503050406030204" pitchFamily="18" charset="0"/>
              </a:rPr>
              <a:t>reducción progresiva de esta brecha</a:t>
            </a:r>
            <a:r>
              <a:rPr lang="es-ES" sz="1600" dirty="0">
                <a:latin typeface="Cambria" panose="02040503050406030204" pitchFamily="18" charset="0"/>
              </a:rPr>
              <a:t> </a:t>
            </a:r>
            <a:r>
              <a:rPr lang="es-ES" sz="1600" dirty="0" smtClean="0">
                <a:latin typeface="Cambria" panose="02040503050406030204" pitchFamily="18" charset="0"/>
              </a:rPr>
              <a:t>durante </a:t>
            </a:r>
            <a:r>
              <a:rPr lang="es-ES" sz="1600" dirty="0">
                <a:latin typeface="Cambria" panose="02040503050406030204" pitchFamily="18" charset="0"/>
              </a:rPr>
              <a:t>la última década. </a:t>
            </a:r>
            <a:endParaRPr lang="es-ES" sz="16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mbria" panose="02040503050406030204" pitchFamily="18" charset="0"/>
              </a:rPr>
              <a:t>Alta </a:t>
            </a:r>
            <a:r>
              <a:rPr lang="es-ES" sz="1600" dirty="0">
                <a:latin typeface="Cambria" panose="02040503050406030204" pitchFamily="18" charset="0"/>
              </a:rPr>
              <a:t>consideración por los </a:t>
            </a:r>
            <a:r>
              <a:rPr lang="es-ES" sz="1600" b="1" dirty="0">
                <a:latin typeface="Cambria" panose="02040503050406030204" pitchFamily="18" charset="0"/>
              </a:rPr>
              <a:t>beneficios de la ciencia</a:t>
            </a:r>
            <a:r>
              <a:rPr lang="es-ES" sz="1600" dirty="0">
                <a:latin typeface="Cambria" panose="02040503050406030204" pitchFamily="18" charset="0"/>
              </a:rPr>
              <a:t>, ya que el 61% considera que son mayores que sus perjuicios, frente al 5,7% que piensa lo </a:t>
            </a:r>
            <a:r>
              <a:rPr lang="es-ES" sz="1600" dirty="0" smtClean="0">
                <a:latin typeface="Cambria" panose="02040503050406030204" pitchFamily="18" charset="0"/>
              </a:rPr>
              <a:t>contrario.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Cambria" panose="02040503050406030204" pitchFamily="18" charset="0"/>
              </a:rPr>
              <a:t>E</a:t>
            </a:r>
            <a:r>
              <a:rPr lang="es-ES" sz="1600" b="1" dirty="0" smtClean="0">
                <a:latin typeface="Cambria" panose="02040503050406030204" pitchFamily="18" charset="0"/>
              </a:rPr>
              <a:t>l</a:t>
            </a:r>
            <a:r>
              <a:rPr lang="es-ES" sz="1600" dirty="0" smtClean="0">
                <a:latin typeface="Cambria" panose="02040503050406030204" pitchFamily="18" charset="0"/>
              </a:rPr>
              <a:t> </a:t>
            </a:r>
            <a:r>
              <a:rPr lang="es-ES" sz="1600" b="1" dirty="0">
                <a:latin typeface="Cambria" panose="02040503050406030204" pitchFamily="18" charset="0"/>
              </a:rPr>
              <a:t>56,9% </a:t>
            </a:r>
            <a:r>
              <a:rPr lang="es-ES" sz="1600" b="1" dirty="0" smtClean="0">
                <a:latin typeface="Cambria" panose="02040503050406030204" pitchFamily="18" charset="0"/>
              </a:rPr>
              <a:t>considera </a:t>
            </a:r>
            <a:r>
              <a:rPr lang="es-ES" sz="1600" b="1" dirty="0">
                <a:latin typeface="Cambria" panose="02040503050406030204" pitchFamily="18" charset="0"/>
              </a:rPr>
              <a:t>importante saber sobre ciencia y tecnología </a:t>
            </a:r>
            <a:r>
              <a:rPr lang="es-ES" sz="1600" dirty="0">
                <a:latin typeface="Cambria" panose="02040503050406030204" pitchFamily="18" charset="0"/>
              </a:rPr>
              <a:t>en su vida cotidiana</a:t>
            </a:r>
            <a:r>
              <a:rPr lang="es-ES" sz="1600" dirty="0" smtClean="0">
                <a:latin typeface="Cambria" panose="02040503050406030204" pitchFamily="18" charset="0"/>
              </a:rPr>
              <a:t>, pero </a:t>
            </a:r>
            <a:r>
              <a:rPr lang="es-ES" sz="1600" dirty="0">
                <a:latin typeface="Cambria" panose="02040503050406030204" pitchFamily="18" charset="0"/>
              </a:rPr>
              <a:t>algo más de la mitad (51,2%) asegura tener </a:t>
            </a:r>
            <a:r>
              <a:rPr lang="es-ES" sz="1600" b="1" dirty="0">
                <a:latin typeface="Cambria" panose="02040503050406030204" pitchFamily="18" charset="0"/>
              </a:rPr>
              <a:t>dificultades para </a:t>
            </a:r>
            <a:r>
              <a:rPr lang="es-ES" sz="1600" b="1" dirty="0" smtClean="0">
                <a:latin typeface="Cambria" panose="02040503050406030204" pitchFamily="18" charset="0"/>
              </a:rPr>
              <a:t>comprenderla</a:t>
            </a:r>
            <a:r>
              <a:rPr lang="es-ES" sz="1600" dirty="0" smtClean="0">
                <a:latin typeface="Cambria" panose="02040503050406030204" pitchFamily="18" charset="0"/>
              </a:rPr>
              <a:t>.</a:t>
            </a:r>
            <a:endParaRPr lang="es-ES_tradnl" sz="1600" dirty="0" smtClean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_tradnl" dirty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000" dirty="0"/>
          </a:p>
          <a:p>
            <a:pPr algn="just">
              <a:buFont typeface="Arial" pitchFamily="34" charset="0"/>
              <a:buChar char="•"/>
            </a:pPr>
            <a:endParaRPr lang="es-ES" sz="2000" dirty="0" smtClean="0"/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84338" y="2780928"/>
            <a:ext cx="380814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Pero…</a:t>
            </a:r>
          </a:p>
          <a:p>
            <a:pPr algn="just"/>
            <a:endParaRPr lang="es-ES" sz="10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</p:txBody>
      </p:sp>
      <p:pic>
        <p:nvPicPr>
          <p:cNvPr id="2050" name="Picture 2" descr=" Gertrude Belle Elion, la hija de inmigrantes que revolucionÃ³ la farmacia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38" y="404664"/>
            <a:ext cx="3873735" cy="22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84338" y="3212976"/>
            <a:ext cx="38081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1600" dirty="0">
                <a:latin typeface="Cambria" panose="02040503050406030204" pitchFamily="18" charset="0"/>
              </a:rPr>
              <a:t> Cuatro de cada diez españoles (40,6%) considera que el </a:t>
            </a:r>
            <a:r>
              <a:rPr lang="es-ES" sz="1600" b="1" dirty="0">
                <a:latin typeface="Cambria" panose="02040503050406030204" pitchFamily="18" charset="0"/>
              </a:rPr>
              <a:t>nivel de educación </a:t>
            </a:r>
            <a:r>
              <a:rPr lang="es-ES" sz="1600" b="1" dirty="0" err="1">
                <a:latin typeface="Cambria" panose="02040503050406030204" pitchFamily="18" charset="0"/>
              </a:rPr>
              <a:t>tecnocientífica</a:t>
            </a:r>
            <a:r>
              <a:rPr lang="es-ES" sz="1600" dirty="0">
                <a:latin typeface="Cambria" panose="02040503050406030204" pitchFamily="18" charset="0"/>
              </a:rPr>
              <a:t> recibido es </a:t>
            </a:r>
            <a:r>
              <a:rPr lang="es-ES" sz="1600" b="1" dirty="0">
                <a:latin typeface="Cambria" panose="02040503050406030204" pitchFamily="18" charset="0"/>
              </a:rPr>
              <a:t>bajo o muy bajo</a:t>
            </a:r>
            <a:r>
              <a:rPr lang="es-ES" sz="1600" dirty="0">
                <a:latin typeface="Cambria" panose="02040503050406030204" pitchFamily="18" charset="0"/>
              </a:rPr>
              <a:t>, mientras que el 12,6% lo califica de alto o muy alto y el 46,3% de normal. </a:t>
            </a:r>
          </a:p>
          <a:p>
            <a:pPr algn="just">
              <a:buFont typeface="Arial" pitchFamily="34" charset="0"/>
              <a:buChar char="•"/>
            </a:pPr>
            <a:endParaRPr lang="es-ES" sz="1600" dirty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600" dirty="0">
                <a:latin typeface="Cambria" panose="02040503050406030204" pitchFamily="18" charset="0"/>
              </a:rPr>
              <a:t> Un </a:t>
            </a:r>
            <a:r>
              <a:rPr lang="es-ES" sz="1600" b="1" dirty="0">
                <a:latin typeface="Cambria" panose="02040503050406030204" pitchFamily="18" charset="0"/>
              </a:rPr>
              <a:t>20%</a:t>
            </a:r>
            <a:r>
              <a:rPr lang="es-ES" sz="1600" dirty="0">
                <a:latin typeface="Cambria" panose="02040503050406030204" pitchFamily="18" charset="0"/>
              </a:rPr>
              <a:t> de la población reconoce haber recurrido a </a:t>
            </a:r>
            <a:r>
              <a:rPr lang="es-ES" sz="1600" b="1" dirty="0">
                <a:latin typeface="Cambria" panose="02040503050406030204" pitchFamily="18" charset="0"/>
              </a:rPr>
              <a:t>remedios no contrastados</a:t>
            </a:r>
            <a:r>
              <a:rPr lang="es-ES" sz="1600" dirty="0">
                <a:latin typeface="Cambria" panose="02040503050406030204" pitchFamily="18" charset="0"/>
              </a:rPr>
              <a:t>. Además, el 5,2% afirma que lo ha hecho en sustitución de un tratamiento médico.</a:t>
            </a:r>
          </a:p>
          <a:p>
            <a:pPr algn="just">
              <a:buFont typeface="Arial" pitchFamily="34" charset="0"/>
              <a:buChar char="•"/>
            </a:pPr>
            <a:endParaRPr lang="es-ES" sz="1600" dirty="0">
              <a:latin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600" dirty="0">
                <a:latin typeface="Cambria" panose="02040503050406030204" pitchFamily="18" charset="0"/>
              </a:rPr>
              <a:t>El 32% confía en la utilidad de la </a:t>
            </a:r>
            <a:r>
              <a:rPr lang="es-ES" sz="1600" b="1" dirty="0">
                <a:latin typeface="Cambria" panose="02040503050406030204" pitchFamily="18" charset="0"/>
              </a:rPr>
              <a:t>acupuntura</a:t>
            </a:r>
            <a:r>
              <a:rPr lang="es-ES" sz="1600" dirty="0">
                <a:latin typeface="Cambria" panose="02040503050406030204" pitchFamily="18" charset="0"/>
              </a:rPr>
              <a:t>, un 25% cree en la </a:t>
            </a:r>
            <a:r>
              <a:rPr lang="es-ES" sz="1600" b="1" dirty="0">
                <a:latin typeface="Cambria" panose="02040503050406030204" pitchFamily="18" charset="0"/>
              </a:rPr>
              <a:t>homeopatía</a:t>
            </a:r>
            <a:r>
              <a:rPr lang="es-ES" sz="1600" dirty="0">
                <a:latin typeface="Cambria" panose="02040503050406030204" pitchFamily="18" charset="0"/>
              </a:rPr>
              <a:t> y un 16% en el </a:t>
            </a:r>
            <a:r>
              <a:rPr lang="es-ES" sz="1600" b="1" dirty="0" err="1">
                <a:latin typeface="Cambria" panose="02040503050406030204" pitchFamily="18" charset="0"/>
              </a:rPr>
              <a:t>r</a:t>
            </a:r>
            <a:r>
              <a:rPr lang="es-ES" sz="1600" b="1" dirty="0" err="1" smtClean="0">
                <a:latin typeface="Cambria" panose="02040503050406030204" pitchFamily="18" charset="0"/>
              </a:rPr>
              <a:t>eiki</a:t>
            </a:r>
            <a:r>
              <a:rPr lang="es-ES" sz="1600" dirty="0">
                <a:latin typeface="Cambria" panose="02040503050406030204" pitchFamily="18" charset="0"/>
              </a:rPr>
              <a:t>.</a:t>
            </a:r>
            <a:endParaRPr lang="es-ES" sz="16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91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 bwMode="auto">
          <a:xfrm>
            <a:off x="323528" y="260648"/>
            <a:ext cx="8229600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¿De qué depende que los periodistas de ciencia escribamos o no sobre un tema?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 bwMode="auto">
          <a:xfrm>
            <a:off x="431540" y="980728"/>
            <a:ext cx="8280920" cy="21602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s-ES" sz="2000" b="1" dirty="0"/>
          </a:p>
          <a:p>
            <a:r>
              <a:rPr lang="es-ES" sz="2000" dirty="0">
                <a:latin typeface="Cambria" panose="02040503050406030204" pitchFamily="18" charset="0"/>
              </a:rPr>
              <a:t>De la </a:t>
            </a:r>
            <a:r>
              <a:rPr lang="es-ES" sz="2000" b="1" dirty="0" smtClean="0">
                <a:latin typeface="Cambria" panose="02040503050406030204" pitchFamily="18" charset="0"/>
              </a:rPr>
              <a:t>relevancia científica</a:t>
            </a:r>
            <a:r>
              <a:rPr lang="es-ES" sz="20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es-ES" sz="2000" dirty="0" smtClean="0">
                <a:latin typeface="Cambria" panose="02040503050406030204" pitchFamily="18" charset="0"/>
              </a:rPr>
              <a:t>Del </a:t>
            </a:r>
            <a:r>
              <a:rPr lang="es-ES" sz="2000" b="1" dirty="0">
                <a:latin typeface="Cambria" panose="02040503050406030204" pitchFamily="18" charset="0"/>
              </a:rPr>
              <a:t>interés </a:t>
            </a:r>
            <a:r>
              <a:rPr lang="es-ES" sz="2000" b="1" dirty="0" smtClean="0">
                <a:latin typeface="Cambria" panose="02040503050406030204" pitchFamily="18" charset="0"/>
              </a:rPr>
              <a:t>informativo.</a:t>
            </a:r>
            <a:endParaRPr lang="es-ES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s-ES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7" name="6 Rectángulo"/>
          <p:cNvSpPr/>
          <p:nvPr/>
        </p:nvSpPr>
        <p:spPr>
          <a:xfrm flipV="1">
            <a:off x="0" y="0"/>
            <a:ext cx="9144000" cy="18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67544" y="2348880"/>
            <a:ext cx="8280920" cy="4104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000" b="1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Y además, en el mundo real:</a:t>
            </a:r>
            <a:endParaRPr lang="es-ES" sz="3000" dirty="0" smtClean="0">
              <a:latin typeface="Cambria" panose="02040503050406030204" pitchFamily="18" charset="0"/>
            </a:endParaRPr>
          </a:p>
          <a:p>
            <a:endParaRPr lang="es-ES" sz="2000" dirty="0" smtClean="0">
              <a:latin typeface="Cambria" panose="02040503050406030204" pitchFamily="18" charset="0"/>
            </a:endParaRPr>
          </a:p>
          <a:p>
            <a:r>
              <a:rPr lang="es-ES" sz="2000" dirty="0" smtClean="0">
                <a:latin typeface="Cambria" panose="02040503050406030204" pitchFamily="18" charset="0"/>
              </a:rPr>
              <a:t>De razones tan vulgares como </a:t>
            </a:r>
            <a:r>
              <a:rPr lang="es-ES" sz="2000" b="1" dirty="0" smtClean="0">
                <a:latin typeface="Cambria" panose="02040503050406030204" pitchFamily="18" charset="0"/>
              </a:rPr>
              <a:t>el tiempo y los medios </a:t>
            </a:r>
            <a:r>
              <a:rPr lang="es-ES" sz="2000" dirty="0" smtClean="0">
                <a:latin typeface="Cambria" panose="02040503050406030204" pitchFamily="18" charset="0"/>
              </a:rPr>
              <a:t>que tengamos para elaborar la información.</a:t>
            </a:r>
          </a:p>
          <a:p>
            <a:r>
              <a:rPr lang="es-ES" sz="2000" dirty="0" smtClean="0">
                <a:latin typeface="Cambria" panose="02040503050406030204" pitchFamily="18" charset="0"/>
              </a:rPr>
              <a:t>De los </a:t>
            </a:r>
            <a:r>
              <a:rPr lang="es-ES" sz="2000" b="1" dirty="0" smtClean="0">
                <a:latin typeface="Cambria" panose="02040503050406030204" pitchFamily="18" charset="0"/>
              </a:rPr>
              <a:t>recursos</a:t>
            </a:r>
            <a:r>
              <a:rPr lang="es-ES" sz="2000" dirty="0" smtClean="0">
                <a:latin typeface="Cambria" panose="02040503050406030204" pitchFamily="18" charset="0"/>
              </a:rPr>
              <a:t> que nos den:</a:t>
            </a:r>
          </a:p>
          <a:p>
            <a:pPr lvl="1"/>
            <a:r>
              <a:rPr lang="es-ES" sz="1800" dirty="0" smtClean="0">
                <a:latin typeface="Cambria" panose="02040503050406030204" pitchFamily="18" charset="0"/>
              </a:rPr>
              <a:t>Una buena nota de prensa.</a:t>
            </a:r>
          </a:p>
          <a:p>
            <a:pPr lvl="1"/>
            <a:r>
              <a:rPr lang="es-ES" sz="1800" dirty="0" smtClean="0">
                <a:latin typeface="Cambria" panose="02040503050406030204" pitchFamily="18" charset="0"/>
              </a:rPr>
              <a:t>Facilidad para ampliar la información y hacer entrevistas con los investigadores.</a:t>
            </a:r>
          </a:p>
          <a:p>
            <a:pPr lvl="1"/>
            <a:r>
              <a:rPr lang="es-ES" sz="1800" dirty="0" smtClean="0">
                <a:latin typeface="Cambria" panose="02040503050406030204" pitchFamily="18" charset="0"/>
              </a:rPr>
              <a:t>El artículo científico.</a:t>
            </a:r>
          </a:p>
          <a:p>
            <a:pPr lvl="1"/>
            <a:r>
              <a:rPr lang="es-ES" sz="1800" dirty="0" smtClean="0">
                <a:latin typeface="Cambria" panose="02040503050406030204" pitchFamily="18" charset="0"/>
              </a:rPr>
              <a:t>Información embargada días antes de la publicación del artículo.</a:t>
            </a:r>
          </a:p>
          <a:p>
            <a:pPr lvl="1"/>
            <a:r>
              <a:rPr lang="es-ES" sz="1800" b="1" dirty="0" smtClean="0">
                <a:latin typeface="Cambria" panose="02040503050406030204" pitchFamily="18" charset="0"/>
              </a:rPr>
              <a:t>Buenas imágenes </a:t>
            </a:r>
            <a:r>
              <a:rPr lang="es-ES" sz="1800" dirty="0" smtClean="0">
                <a:latin typeface="Cambria" panose="02040503050406030204" pitchFamily="18" charset="0"/>
              </a:rPr>
              <a:t>en la resolución adecuada para publicar en prensa.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 smtClean="0">
              <a:latin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 smtClean="0"/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65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4" y="-10413"/>
            <a:ext cx="8816732" cy="8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3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</TotalTime>
  <Words>1121</Words>
  <Application>Microsoft Office PowerPoint</Application>
  <PresentationFormat>Presentación en pantalla (4:3)</PresentationFormat>
  <Paragraphs>268</Paragraphs>
  <Slides>21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Calibri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¿De qué depende que los periodistas de ciencia escribamos o no sobre un tema?</vt:lpstr>
      <vt:lpstr>Presentación de PowerPoint</vt:lpstr>
      <vt:lpstr>Presentación de PowerPoint</vt:lpstr>
      <vt:lpstr>¿De dónde sacamos la información?</vt:lpstr>
      <vt:lpstr>Presentación de PowerPoint</vt:lpstr>
      <vt:lpstr>Presentación de PowerPoint</vt:lpstr>
      <vt:lpstr>Apuntes para no mentir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Iván Carrero Tébar</dc:creator>
  <cp:lastModifiedBy>Usuario de Windows</cp:lastModifiedBy>
  <cp:revision>507</cp:revision>
  <cp:lastPrinted>2018-06-11T07:14:28Z</cp:lastPrinted>
  <dcterms:created xsi:type="dcterms:W3CDTF">2014-02-06T09:45:30Z</dcterms:created>
  <dcterms:modified xsi:type="dcterms:W3CDTF">2019-02-22T08:46:55Z</dcterms:modified>
</cp:coreProperties>
</file>