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B6E2F7B-50FB-4ACC-ADD9-0889FB61CBAD}">
  <a:tblStyle styleId="{2B6E2F7B-50FB-4ACC-ADD9-0889FB61CBA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05226b29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505226b29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fceae26d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4fceae26d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5226b292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505226b29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fb577493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4fb577493b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fb577493b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fb577493b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4fb577493b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fb577493b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4fb577493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fb577493b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4fb577493b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fb577493b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4fb577493b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fb577493b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4fb577493b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fb577493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4fb577493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fceae26d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La actividad de estas cinco líneas de investigación se integra a través de la elaboración de indicadores adecuados y la aplicación de modelos matemáticos sobre la realidad. Esto permite realizar un análisis del impacto socio-económico y social de temas transversales: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4fceae26d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fb57749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4fb57749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fceae26d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De aquí habría que decir que se identificaron tres preguntas de investigación y que se definió la metodología para resolverlas. No sé si es mejor decirlo (o mejor no decirlo, para que no pregunten qué tal va). O se puede decir de estas actividades, se identificaron tres preguntas de investigación (2 Sostenibilidad y 1 Género). Problema? Pueden decir que no han sido sacadas de reuniones con todos los stakeholders.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09" name="Google Shape;409;g4fceae26d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05226b292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De aquí habría que decir que se identificaron tres preguntas de investigación y que se definió la metodología para resolverlas. No sé si es mejor decirlo (o mejor no decirlo, para que no pregunten qué tal va). O se puede decir de estas actividades, se identificaron tres preguntas de investigación (2 Sostenibilidad y 1 Género). Problema? Pueden decir que no han sido sacadas de reuniones con todos los stakeholders.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17" name="Google Shape;417;g505226b292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fb577493b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31" name="Google Shape;431;g4fb577493b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fb577493b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45" name="Google Shape;445;g4fb577493b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fb577493b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4fb577493b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fceae26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4fceae26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fb57749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4fb57749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fb57749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4fb57749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05226b2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505226b2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fceae26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4fceae26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fceae26d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IA en relación con las políticas de algunos países para favorecer la ciencia ciudadana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IA= % publicaciones de un país en la WoS vs. % en el tema concreto a analizar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Por encima de 1, mayor interés</a:t>
            </a:r>
            <a:endParaRPr/>
          </a:p>
        </p:txBody>
      </p:sp>
      <p:sp>
        <p:nvSpPr>
          <p:cNvPr id="243" name="Google Shape;243;g4fceae26d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05226b29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505226b29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eer">
  <p:cSld name="1_Le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2143298" y="-417339"/>
            <a:ext cx="485740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Leer">
  <p:cSld name="2_Le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2"/>
          </p:nvPr>
        </p:nvSpPr>
        <p:spPr>
          <a:xfrm>
            <a:off x="370136" y="764704"/>
            <a:ext cx="84024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457201" y="273049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 rot="5400000">
            <a:off x="5464050" y="1371725"/>
            <a:ext cx="43881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 rot="5400000">
            <a:off x="1273050" y="-609475"/>
            <a:ext cx="43881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370136" y="764704"/>
            <a:ext cx="84024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 überschrift">
  <p:cSld name="Abschnitts- überschrif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453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5"/>
          </p:nvPr>
        </p:nvSpPr>
        <p:spPr>
          <a:xfrm>
            <a:off x="370136" y="764704"/>
            <a:ext cx="84024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370136" y="764704"/>
            <a:ext cx="84024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5" name="Google Shape;15;p1" descr="http://www.uniteeurope.org/images/ue/ec.png"/>
          <p:cNvPicPr preferRelativeResize="0"/>
          <p:nvPr/>
        </p:nvPicPr>
        <p:blipFill rotWithShape="1">
          <a:blip r:embed="rId14">
            <a:alphaModFix/>
          </a:blip>
          <a:srcRect l="89568"/>
          <a:stretch/>
        </p:blipFill>
        <p:spPr>
          <a:xfrm>
            <a:off x="8372736" y="6332204"/>
            <a:ext cx="460709" cy="3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Enhancing the Responsible and Sustainable Expansion of the Science Shop Ecosystem in Europe</a:t>
            </a:r>
            <a:endParaRPr sz="8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6034" y="6280542"/>
            <a:ext cx="1288320" cy="3464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pi.com/2304-6775/6/3/3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lascura@bib.uc3m.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pi.com/2304-6775/7/1/1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-3167" y="6374660"/>
            <a:ext cx="9150300" cy="5400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2015613" y="4876800"/>
            <a:ext cx="6798937" cy="9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 err="1">
                <a:solidFill>
                  <a:schemeClr val="accent2"/>
                </a:solidFill>
              </a:rPr>
              <a:t>María</a:t>
            </a:r>
            <a:r>
              <a:rPr lang="en-US" sz="1600" dirty="0">
                <a:solidFill>
                  <a:schemeClr val="accent2"/>
                </a:solidFill>
              </a:rPr>
              <a:t> Luisa </a:t>
            </a:r>
            <a:r>
              <a:rPr lang="en-US" sz="1600" dirty="0" err="1">
                <a:solidFill>
                  <a:schemeClr val="accent2"/>
                </a:solidFill>
              </a:rPr>
              <a:t>Lascurain</a:t>
            </a:r>
            <a:endParaRPr sz="16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14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Research Institute for Higher Education and Science </a:t>
            </a:r>
            <a:r>
              <a:rPr lang="en-US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(INAECU)</a:t>
            </a:r>
            <a:endParaRPr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14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dirty="0" err="1">
                <a:solidFill>
                  <a:schemeClr val="accent2"/>
                </a:solidFill>
              </a:rPr>
              <a:t>Laboratorio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Estudios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Métricos</a:t>
            </a:r>
            <a:r>
              <a:rPr lang="en-US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(LEMI</a:t>
            </a:r>
            <a:r>
              <a:rPr lang="en-US" b="0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 / UC3M</a:t>
            </a:r>
          </a:p>
          <a:p>
            <a:pPr marL="0" marR="0" lvl="0" indent="1714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2606" y="4187603"/>
            <a:ext cx="2417133" cy="64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3103168" y="3244334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l="5198" r="11474"/>
          <a:stretch/>
        </p:blipFill>
        <p:spPr>
          <a:xfrm>
            <a:off x="329058" y="2594520"/>
            <a:ext cx="9115300" cy="239396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6353425" y="4074100"/>
            <a:ext cx="26979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223225" y="6439275"/>
            <a:ext cx="309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</a:rPr>
              <a:t>Getafe, </a:t>
            </a:r>
            <a:r>
              <a:rPr lang="en-US" b="1">
                <a:solidFill>
                  <a:schemeClr val="lt1"/>
                </a:solidFill>
              </a:rPr>
              <a:t>22 de febrero de 2019</a:t>
            </a:r>
            <a:endParaRPr sz="1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79" name="Google Shape;179;p27" descr="Resultado de imagen de instituto inaecu"/>
          <p:cNvSpPr/>
          <p:nvPr/>
        </p:nvSpPr>
        <p:spPr>
          <a:xfrm>
            <a:off x="24245" y="83089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 descr="Resultado de imagen de instituto inaec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226" y="-7224"/>
            <a:ext cx="1591406" cy="7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223225" y="2167950"/>
            <a:ext cx="8371800" cy="64950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accent2"/>
                </a:solidFill>
              </a:rPr>
              <a:t>Las Science Shops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2080050" y="234125"/>
            <a:ext cx="7146300" cy="540000"/>
          </a:xfrm>
          <a:prstGeom prst="rect">
            <a:avLst/>
          </a:prstGeom>
          <a:noFill/>
          <a:ln>
            <a:noFill/>
          </a:ln>
          <a:effectLst>
            <a:outerShdw dist="9525" dir="4380000" algn="bl" rotWithShape="0">
              <a:srgbClr val="A64D79">
                <a:alpha val="7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REPERCUSIÓN SOCIAL DE LA INVESTIGACIÓN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¿CÓMO LLEGA LA CIENCIA AL CIUDADANO?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¿Cómo se mide la repercusión social de la ciencia desde el ámbito universitario?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4" y="770675"/>
            <a:ext cx="1995197" cy="6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050" y="1515150"/>
            <a:ext cx="1613136" cy="3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Science Shops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6549075" y="2511850"/>
            <a:ext cx="1771200" cy="2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675" y="808350"/>
            <a:ext cx="5779206" cy="51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792900" y="5940850"/>
            <a:ext cx="8184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https://www.mdpi.com/2304-6775/6/3/36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Science Shops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436300" y="769950"/>
            <a:ext cx="7650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accent2"/>
                </a:solidFill>
              </a:rPr>
              <a:t>Evolución de las publicaciones sobre SciShops</a:t>
            </a:r>
            <a:endParaRPr sz="1800" b="0">
              <a:solidFill>
                <a:schemeClr val="accent2"/>
              </a:solidFill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6549075" y="2511850"/>
            <a:ext cx="1771200" cy="2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84" name="Google Shape;284;p37"/>
          <p:cNvGraphicFramePr/>
          <p:nvPr/>
        </p:nvGraphicFramePr>
        <p:xfrm>
          <a:off x="6439721" y="376554"/>
          <a:ext cx="2627425" cy="15736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6AFCA"/>
                    </a:gs>
                    <a:gs pos="35000">
                      <a:srgbClr val="E0C8DA"/>
                    </a:gs>
                    <a:gs pos="100000">
                      <a:srgbClr val="F3E9F0"/>
                    </a:gs>
                  </a:gsLst>
                  <a:lin ang="16200038" scaled="0"/>
                </a:gradFill>
                <a:tableStyleId>{2B6E2F7B-50FB-4ACC-ADD9-0889FB61CBAD}</a:tableStyleId>
              </a:tblPr>
              <a:tblGrid>
                <a:gridCol w="1287875"/>
                <a:gridCol w="716025"/>
                <a:gridCol w="623525"/>
              </a:tblGrid>
              <a:tr h="19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Fuente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1º doc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N docs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  WoS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1979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38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  SCOPUS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r>
                        <a:rPr lang="en-US" sz="1000"/>
                        <a:t>79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39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  WoS +SCOPUS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r>
                        <a:rPr lang="en-US" sz="1000"/>
                        <a:t>79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r>
                        <a:rPr lang="en-US" sz="1000"/>
                        <a:t>7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  Google Scholar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1982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67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  GS+SCOPUS+WOS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1982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11</a:t>
                      </a:r>
                      <a:r>
                        <a:rPr lang="en-US" sz="1000" b="1"/>
                        <a:t>4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FBD4B4"/>
                    </a:solidFill>
                  </a:tcPr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  My News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2002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34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  Proyectos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2000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00" y="1950150"/>
            <a:ext cx="7049474" cy="45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Science Shops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accent2"/>
                </a:solidFill>
              </a:rPr>
              <a:t>Mapa de las  SciShops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6549075" y="2511850"/>
            <a:ext cx="1771200" cy="2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850" y="979025"/>
            <a:ext cx="7045025" cy="50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8000"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0860" y="1212671"/>
            <a:ext cx="6129715" cy="416629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/>
          <p:nvPr/>
        </p:nvSpPr>
        <p:spPr>
          <a:xfrm>
            <a:off x="6008707" y="3888995"/>
            <a:ext cx="951900" cy="294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SYNYO</a:t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3657006" y="1589060"/>
            <a:ext cx="2422200" cy="10272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Handelsblatt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Univ. Hohenheim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Wuppertal institut fur klima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39"/>
          <p:cNvCxnSpPr/>
          <p:nvPr/>
        </p:nvCxnSpPr>
        <p:spPr>
          <a:xfrm>
            <a:off x="5811552" y="2639044"/>
            <a:ext cx="185100" cy="1005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05" name="Google Shape;305;p39"/>
          <p:cNvSpPr/>
          <p:nvPr/>
        </p:nvSpPr>
        <p:spPr>
          <a:xfrm>
            <a:off x="6601096" y="1468937"/>
            <a:ext cx="1998900" cy="4563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Vetenskap &amp; Allmanhet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4205532" y="5530967"/>
            <a:ext cx="1591800" cy="6513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Univ. Carlos III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CIMNE (UPC)</a:t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5530084" y="5088509"/>
            <a:ext cx="1212300" cy="2949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Univ. Brescia</a:t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6205589" y="5826780"/>
            <a:ext cx="1555800" cy="5583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SciCo Cyprus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KPMG Limited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4465697" y="3066195"/>
            <a:ext cx="1244400" cy="2949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Univ. Oxford</a:t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3790870" y="4188753"/>
            <a:ext cx="2212800" cy="5427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Katholieke Univ. Leuven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Nat.Unions of Students EU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6622248" y="2498189"/>
            <a:ext cx="1887300" cy="3273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Instit.of Social Innovat.</a:t>
            </a:r>
            <a:endParaRPr/>
          </a:p>
        </p:txBody>
      </p:sp>
      <p:cxnSp>
        <p:nvCxnSpPr>
          <p:cNvPr id="312" name="Google Shape;312;p39"/>
          <p:cNvCxnSpPr/>
          <p:nvPr/>
        </p:nvCxnSpPr>
        <p:spPr>
          <a:xfrm flipH="1">
            <a:off x="6622201" y="3847537"/>
            <a:ext cx="858300" cy="648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13" name="Google Shape;313;p39"/>
          <p:cNvSpPr/>
          <p:nvPr/>
        </p:nvSpPr>
        <p:spPr>
          <a:xfrm>
            <a:off x="7105513" y="3497800"/>
            <a:ext cx="1536000" cy="2949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Instit. Jozef Stefan</a:t>
            </a:r>
            <a:endParaRPr/>
          </a:p>
        </p:txBody>
      </p:sp>
      <p:cxnSp>
        <p:nvCxnSpPr>
          <p:cNvPr id="314" name="Google Shape;314;p39"/>
          <p:cNvCxnSpPr/>
          <p:nvPr/>
        </p:nvCxnSpPr>
        <p:spPr>
          <a:xfrm flipH="1">
            <a:off x="6293154" y="4171864"/>
            <a:ext cx="16500" cy="30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15" name="Google Shape;315;p39"/>
          <p:cNvCxnSpPr/>
          <p:nvPr/>
        </p:nvCxnSpPr>
        <p:spPr>
          <a:xfrm flipH="1">
            <a:off x="6831196" y="2767533"/>
            <a:ext cx="377100" cy="723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16" name="Google Shape;316;p39"/>
          <p:cNvSpPr/>
          <p:nvPr/>
        </p:nvSpPr>
        <p:spPr>
          <a:xfrm>
            <a:off x="6902806" y="5230091"/>
            <a:ext cx="1695000" cy="2949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Univ. Polit. Bucarest</a:t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4205532" y="3497532"/>
            <a:ext cx="1244400" cy="2949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Univ. Leiden</a:t>
            </a:r>
            <a:endParaRPr/>
          </a:p>
        </p:txBody>
      </p:sp>
      <p:cxnSp>
        <p:nvCxnSpPr>
          <p:cNvPr id="318" name="Google Shape;318;p39"/>
          <p:cNvCxnSpPr/>
          <p:nvPr/>
        </p:nvCxnSpPr>
        <p:spPr>
          <a:xfrm>
            <a:off x="5417956" y="3687124"/>
            <a:ext cx="379200" cy="259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19" name="Google Shape;319;p39"/>
          <p:cNvSpPr/>
          <p:nvPr/>
        </p:nvSpPr>
        <p:spPr>
          <a:xfrm>
            <a:off x="6853227" y="4343189"/>
            <a:ext cx="2006100" cy="52110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 Zoltan Alkalmazott Kutatasi Kozhasznu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9"/>
          <p:cNvCxnSpPr/>
          <p:nvPr/>
        </p:nvCxnSpPr>
        <p:spPr>
          <a:xfrm rot="10800000">
            <a:off x="6956413" y="4905504"/>
            <a:ext cx="149100" cy="366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1" name="Google Shape;321;p39"/>
          <p:cNvSpPr/>
          <p:nvPr/>
        </p:nvSpPr>
        <p:spPr>
          <a:xfrm>
            <a:off x="938561" y="2211572"/>
            <a:ext cx="2506500" cy="613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Universidades</a:t>
            </a:r>
            <a:endParaRPr/>
          </a:p>
        </p:txBody>
      </p:sp>
      <p:pic>
        <p:nvPicPr>
          <p:cNvPr id="322" name="Google Shape;32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823" y="2102333"/>
            <a:ext cx="813242" cy="8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/>
          <p:nvPr/>
        </p:nvSpPr>
        <p:spPr>
          <a:xfrm>
            <a:off x="938561" y="3129291"/>
            <a:ext cx="2506500" cy="613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Centros de I+D+i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990684" y="4036371"/>
            <a:ext cx="2506500" cy="613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Empresas</a:t>
            </a:r>
            <a:endParaRPr/>
          </a:p>
        </p:txBody>
      </p:sp>
      <p:pic>
        <p:nvPicPr>
          <p:cNvPr id="325" name="Google Shape;325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825" y="3905108"/>
            <a:ext cx="816137" cy="63057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/>
          <p:nvPr/>
        </p:nvSpPr>
        <p:spPr>
          <a:xfrm>
            <a:off x="990684" y="4946964"/>
            <a:ext cx="2506500" cy="613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ONG</a:t>
            </a:r>
            <a:endParaRPr/>
          </a:p>
        </p:txBody>
      </p:sp>
      <p:pic>
        <p:nvPicPr>
          <p:cNvPr id="327" name="Google Shape;327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2824" y="4831435"/>
            <a:ext cx="793671" cy="8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824" y="3018711"/>
            <a:ext cx="805089" cy="8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 txBox="1">
            <a:spLocks noGrp="1"/>
          </p:cNvSpPr>
          <p:nvPr>
            <p:ph type="title" idx="4294967295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Proyecto europeo SciShops. Participantes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400"/>
          </a:p>
        </p:txBody>
      </p:sp>
      <p:sp>
        <p:nvSpPr>
          <p:cNvPr id="330" name="Google Shape;330;p39"/>
          <p:cNvSpPr txBox="1"/>
          <p:nvPr/>
        </p:nvSpPr>
        <p:spPr>
          <a:xfrm>
            <a:off x="267650" y="6344775"/>
            <a:ext cx="8950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This project has received funding from the European Union’s H2020 SwafS-01-2016 under Grant Agreement No 741657s </a:t>
            </a:r>
            <a:r>
              <a:rPr lang="en-US" sz="1800" b="1">
                <a:solidFill>
                  <a:schemeClr val="lt1"/>
                </a:solidFill>
              </a:rPr>
              <a:t>the European</a:t>
            </a:r>
            <a:r>
              <a:rPr lang="en-US" sz="1800">
                <a:solidFill>
                  <a:schemeClr val="lt1"/>
                </a:solidFill>
              </a:rPr>
              <a:t> Union’s H2020 SwafS-01-2016 under Grant Agreement No 741657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Proyecto europeo SciShops. Fases </a:t>
            </a:r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337" name="Google Shape;337;p40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0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1866900"/>
            <a:ext cx="83439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Proyecto europeo SciShops. Fases </a:t>
            </a:r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3" y="1509713"/>
            <a:ext cx="88296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Proyecto europeo SciShops. Fases </a:t>
            </a:r>
            <a:endParaRPr/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1647825"/>
            <a:ext cx="88582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Proyecto europeo SciShops. Fases </a:t>
            </a:r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3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3" y="1719263"/>
            <a:ext cx="882967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Proyecto europeo SciShops. Fases </a:t>
            </a:r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4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3" y="1757363"/>
            <a:ext cx="8601075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Proyecto europeo SciShops ¿Cómo trabajamos?</a:t>
            </a:r>
            <a:endParaRPr/>
          </a:p>
        </p:txBody>
      </p:sp>
      <p:sp>
        <p:nvSpPr>
          <p:cNvPr id="381" name="Google Shape;381;p45"/>
          <p:cNvSpPr txBox="1">
            <a:spLocks noGrp="1"/>
          </p:cNvSpPr>
          <p:nvPr>
            <p:ph type="body" idx="1"/>
          </p:nvPr>
        </p:nvSpPr>
        <p:spPr>
          <a:xfrm>
            <a:off x="457200" y="86280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382" name="Google Shape;382;p45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5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45"/>
          <p:cNvGrpSpPr/>
          <p:nvPr/>
        </p:nvGrpSpPr>
        <p:grpSpPr>
          <a:xfrm>
            <a:off x="405917" y="1189997"/>
            <a:ext cx="7719300" cy="4824600"/>
            <a:chOff x="-111474" y="0"/>
            <a:chExt cx="7719300" cy="4824600"/>
          </a:xfrm>
        </p:grpSpPr>
        <p:sp>
          <p:nvSpPr>
            <p:cNvPr id="385" name="Google Shape;385;p45"/>
            <p:cNvSpPr/>
            <p:nvPr/>
          </p:nvSpPr>
          <p:spPr>
            <a:xfrm>
              <a:off x="-111474" y="0"/>
              <a:ext cx="7719300" cy="482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5"/>
            <p:cNvSpPr/>
            <p:nvPr/>
          </p:nvSpPr>
          <p:spPr>
            <a:xfrm>
              <a:off x="628262" y="3587524"/>
              <a:ext cx="177600" cy="1776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5"/>
            <p:cNvSpPr/>
            <p:nvPr/>
          </p:nvSpPr>
          <p:spPr>
            <a:xfrm>
              <a:off x="759834" y="3676296"/>
              <a:ext cx="2726100" cy="11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5"/>
            <p:cNvSpPr txBox="1"/>
            <p:nvPr/>
          </p:nvSpPr>
          <p:spPr>
            <a:xfrm>
              <a:off x="759834" y="3676296"/>
              <a:ext cx="2726100" cy="11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Definició</a:t>
              </a:r>
              <a:r>
                <a:rPr lang="en-US" sz="1800"/>
                <a:t>n del tema</a:t>
              </a:r>
              <a:endParaRPr sz="180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45"/>
            <p:cNvSpPr/>
            <p:nvPr/>
          </p:nvSpPr>
          <p:spPr>
            <a:xfrm>
              <a:off x="1882641" y="2465337"/>
              <a:ext cx="308700" cy="3087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5"/>
            <p:cNvSpPr/>
            <p:nvPr/>
          </p:nvSpPr>
          <p:spPr>
            <a:xfrm>
              <a:off x="1058033" y="2206524"/>
              <a:ext cx="2143800" cy="12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5"/>
            <p:cNvSpPr txBox="1"/>
            <p:nvPr/>
          </p:nvSpPr>
          <p:spPr>
            <a:xfrm>
              <a:off x="1058084" y="2206528"/>
              <a:ext cx="2143800" cy="123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6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Logística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5"/>
            <p:cNvSpPr/>
            <p:nvPr/>
          </p:nvSpPr>
          <p:spPr>
            <a:xfrm>
              <a:off x="3484387" y="1638412"/>
              <a:ext cx="409200" cy="4092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5"/>
            <p:cNvSpPr/>
            <p:nvPr/>
          </p:nvSpPr>
          <p:spPr>
            <a:xfrm>
              <a:off x="1355438" y="1338909"/>
              <a:ext cx="3465900" cy="25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5"/>
            <p:cNvSpPr txBox="1"/>
            <p:nvPr/>
          </p:nvSpPr>
          <p:spPr>
            <a:xfrm>
              <a:off x="1355438" y="1338909"/>
              <a:ext cx="3465900" cy="25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67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Difusión de la investigación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5"/>
            <p:cNvSpPr/>
            <p:nvPr/>
          </p:nvSpPr>
          <p:spPr>
            <a:xfrm>
              <a:off x="5228939" y="1091310"/>
              <a:ext cx="548100" cy="5481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5"/>
            <p:cNvSpPr/>
            <p:nvPr/>
          </p:nvSpPr>
          <p:spPr>
            <a:xfrm>
              <a:off x="3913158" y="834841"/>
              <a:ext cx="3550800" cy="199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5"/>
            <p:cNvSpPr txBox="1"/>
            <p:nvPr/>
          </p:nvSpPr>
          <p:spPr>
            <a:xfrm>
              <a:off x="3913159" y="406078"/>
              <a:ext cx="3550800" cy="24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4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Identificación de actores involucrados 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¿Quiénes somos? El INAECU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40250" y="1080525"/>
            <a:ext cx="76299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hhttp://www.inaecu.com/http://www.inecuh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l="1432" t="8349" r="1742" b="40645"/>
          <a:stretch/>
        </p:blipFill>
        <p:spPr>
          <a:xfrm>
            <a:off x="659025" y="969287"/>
            <a:ext cx="7475850" cy="509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 flipH="1">
            <a:off x="199500" y="6250300"/>
            <a:ext cx="87783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accent2"/>
                </a:solidFill>
              </a:rPr>
              <a:t>http:www.inaecu.es</a:t>
            </a:r>
            <a:endParaRPr sz="19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 b="1">
              <a:solidFill>
                <a:schemeClr val="accent2"/>
              </a:solidFill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6925" y="2205825"/>
            <a:ext cx="2785450" cy="34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5">
            <a:alphaModFix/>
          </a:blip>
          <a:srcRect l="1382" t="4516" r="20959"/>
          <a:stretch/>
        </p:blipFill>
        <p:spPr>
          <a:xfrm>
            <a:off x="5035375" y="4777950"/>
            <a:ext cx="3212750" cy="19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Diseño de la SciShop “UC3M-INAECU”</a:t>
            </a:r>
            <a:endParaRPr/>
          </a:p>
        </p:txBody>
      </p:sp>
      <p:sp>
        <p:nvSpPr>
          <p:cNvPr id="403" name="Google Shape;403;p46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6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6"/>
          <p:cNvSpPr txBox="1"/>
          <p:nvPr/>
        </p:nvSpPr>
        <p:spPr>
          <a:xfrm>
            <a:off x="407260" y="908721"/>
            <a:ext cx="8366700" cy="5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Reuniones con investigadores del instituto INAECU</a:t>
            </a:r>
            <a:endParaRPr/>
          </a:p>
          <a:p>
            <a:pPr marL="285750" marR="0" lvl="0" indent="-304800" algn="just" rtl="0">
              <a:spcBef>
                <a:spcPts val="1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</a:t>
            </a:r>
            <a:r>
              <a:rPr lang="en-US" sz="1800" b="1"/>
              <a:t>ción del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/>
              <a:t>tema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/>
              <a:t>Sostenibilidad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(“</a:t>
            </a:r>
            <a:r>
              <a:rPr lang="en-US" sz="1600"/>
              <a:t>Género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1600">
                <a:solidFill>
                  <a:schemeClr val="dk1"/>
                </a:solidFill>
              </a:rPr>
              <a:t>como tema transversal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85750" marR="0" lvl="0" indent="-304800" algn="just" rtl="0">
              <a:spcBef>
                <a:spcPts val="1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Logís</a:t>
            </a:r>
            <a:r>
              <a:rPr lang="en-US" sz="1800" b="1"/>
              <a:t>tica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/>
              <a:t>Nombre de la SciShop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contacto (e-mail), </a:t>
            </a:r>
            <a:r>
              <a:rPr lang="en-US" sz="1600"/>
              <a:t>localización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/>
              <a:t>en discusión son la UC3M)</a:t>
            </a:r>
            <a:endParaRPr sz="1600"/>
          </a:p>
          <a:p>
            <a:pPr marL="0" marR="0" lvl="0" indent="0" algn="just" rtl="0">
              <a:spcBef>
                <a:spcPts val="156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/>
          </a:p>
          <a:p>
            <a:pPr marL="285750" marR="0" lvl="0" indent="-184150" algn="just" rtl="0">
              <a:spcBef>
                <a:spcPts val="15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1"/>
          </a:p>
          <a:p>
            <a:pPr marL="285750" marR="0" lvl="0" indent="-184150" algn="just" rtl="0">
              <a:spcBef>
                <a:spcPts val="15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04800" algn="just" rtl="0">
              <a:spcBef>
                <a:spcPts val="1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-US" sz="1800" b="1"/>
              <a:t>Presencia en los medios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UC3M newsletter, INAECU blog, Twitter, </a:t>
            </a:r>
            <a:r>
              <a:rPr lang="en-US" sz="1600"/>
              <a:t>comunicados de prensa ...</a:t>
            </a:r>
            <a:endParaRPr sz="1600"/>
          </a:p>
          <a:p>
            <a:pPr marL="285750" marR="0" lvl="0" indent="-304800" algn="just" rtl="0">
              <a:spcBef>
                <a:spcPts val="1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-US" sz="1800" b="1"/>
              <a:t>Plan de difusión </a:t>
            </a:r>
            <a:r>
              <a:rPr lang="en-US" sz="1600"/>
              <a:t>(p.e: publicaciones, jornadas, congresos, talleres…)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304800" algn="just" rtl="0">
              <a:spcBef>
                <a:spcPts val="1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</a:t>
            </a:r>
            <a:r>
              <a:rPr lang="en-US" sz="1800" b="1"/>
              <a:t>ación de los grupos de interés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/>
              <a:t>de acuerdo con el tema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/>
              <a:t>ONG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s, </a:t>
            </a:r>
            <a:r>
              <a:rPr lang="en-US" sz="1600"/>
              <a:t>investigadores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/>
              <a:t>administraciones públicas (ayuntamientos), asociaciones de vecinos..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´Snowball effect´.</a:t>
            </a:r>
            <a:endParaRPr/>
          </a:p>
          <a:p>
            <a:pPr marL="285750" marR="0" lvl="0" indent="-184150" algn="just" rtl="0">
              <a:spcBef>
                <a:spcPts val="15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46"/>
          <p:cNvPicPr preferRelativeResize="0"/>
          <p:nvPr/>
        </p:nvPicPr>
        <p:blipFill rotWithShape="1">
          <a:blip r:embed="rId3">
            <a:alphaModFix/>
          </a:blip>
          <a:srcRect l="2469" r="22454"/>
          <a:stretch/>
        </p:blipFill>
        <p:spPr>
          <a:xfrm>
            <a:off x="5088122" y="2388975"/>
            <a:ext cx="2472002" cy="141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Algunas actividades realizadas </a:t>
            </a:r>
            <a:endParaRPr/>
          </a:p>
        </p:txBody>
      </p:sp>
      <p:sp>
        <p:nvSpPr>
          <p:cNvPr id="412" name="Google Shape;412;p47"/>
          <p:cNvSpPr/>
          <p:nvPr/>
        </p:nvSpPr>
        <p:spPr>
          <a:xfrm>
            <a:off x="117130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7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7"/>
          <p:cNvSpPr txBox="1"/>
          <p:nvPr/>
        </p:nvSpPr>
        <p:spPr>
          <a:xfrm>
            <a:off x="0" y="1019425"/>
            <a:ext cx="8403600" cy="19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Reuniones con </a:t>
            </a:r>
            <a:r>
              <a:rPr lang="en-US" sz="1900" b="1">
                <a:solidFill>
                  <a:schemeClr val="accent2"/>
                </a:solidFill>
              </a:rPr>
              <a:t>responsables de la Universidad</a:t>
            </a:r>
            <a:r>
              <a:rPr lang="en-US" sz="1900">
                <a:solidFill>
                  <a:schemeClr val="dk1"/>
                </a:solidFill>
              </a:rPr>
              <a:t> (UC3M) (Gerente, Vicerrector de Investigación, responsables de Comunicación, responsables de Sostenibilidad, servicio de Orientación a Estudiantes) 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Entrevistas</a:t>
            </a:r>
            <a:r>
              <a:rPr lang="en-US" sz="1900" b="1">
                <a:solidFill>
                  <a:schemeClr val="accent2"/>
                </a:solidFill>
              </a:rPr>
              <a:t> con investigadores que trabajan en temas de ciencia ciudadana.</a:t>
            </a:r>
            <a:endParaRPr sz="1900" b="1">
              <a:solidFill>
                <a:schemeClr val="accent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Actividades con</a:t>
            </a:r>
            <a:r>
              <a:rPr lang="en-US" sz="1900" b="1">
                <a:solidFill>
                  <a:schemeClr val="accent2"/>
                </a:solidFill>
              </a:rPr>
              <a:t> investigadores de la UC3M</a:t>
            </a:r>
            <a:r>
              <a:rPr lang="en-US" sz="1900">
                <a:solidFill>
                  <a:schemeClr val="dk1"/>
                </a:solidFill>
              </a:rPr>
              <a:t> para obtener </a:t>
            </a:r>
            <a:r>
              <a:rPr lang="en-US" sz="1900" i="1">
                <a:solidFill>
                  <a:schemeClr val="dk1"/>
                </a:solidFill>
              </a:rPr>
              <a:t>feedback</a:t>
            </a:r>
            <a:r>
              <a:rPr lang="en-US" sz="1900">
                <a:solidFill>
                  <a:schemeClr val="dk1"/>
                </a:solidFill>
              </a:rPr>
              <a:t> sobre el tema </a:t>
            </a:r>
            <a:endParaRPr sz="190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Entrevistas personales </a:t>
            </a:r>
            <a:endParaRPr sz="190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Focus groups</a:t>
            </a:r>
            <a:r>
              <a:rPr lang="en-US" sz="1900">
                <a:solidFill>
                  <a:schemeClr val="dk1"/>
                </a:solidFill>
              </a:rPr>
              <a:t> con investigadores de distintas áreas temáticas</a:t>
            </a:r>
            <a:endParaRPr sz="190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Actividades con</a:t>
            </a:r>
            <a:r>
              <a:rPr lang="en-US" sz="1900" b="1">
                <a:solidFill>
                  <a:schemeClr val="accent2"/>
                </a:solidFill>
              </a:rPr>
              <a:t> estudiantes de la UC3M</a:t>
            </a:r>
            <a:endParaRPr sz="1900" b="1">
              <a:solidFill>
                <a:schemeClr val="accent2"/>
              </a:solidFill>
            </a:endParaRPr>
          </a:p>
          <a:p>
            <a:pPr marL="2857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Actividades con </a:t>
            </a:r>
            <a:r>
              <a:rPr lang="en-US" sz="1900" b="1">
                <a:solidFill>
                  <a:schemeClr val="accent2"/>
                </a:solidFill>
              </a:rPr>
              <a:t>Ayuntamientos (Getafe y Leganés)</a:t>
            </a:r>
            <a:r>
              <a:rPr lang="en-US" sz="1900">
                <a:solidFill>
                  <a:schemeClr val="dk1"/>
                </a:solidFill>
              </a:rPr>
              <a:t> para favorecer la participación entre entidades locales y universidad en la resolución de problemas de su entorno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Otras actividades de difusión y seguimiento del proyecto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Algunas actividades realizadas</a:t>
            </a:r>
            <a:endParaRPr/>
          </a:p>
        </p:txBody>
      </p:sp>
      <p:sp>
        <p:nvSpPr>
          <p:cNvPr id="420" name="Google Shape;420;p48"/>
          <p:cNvSpPr/>
          <p:nvPr/>
        </p:nvSpPr>
        <p:spPr>
          <a:xfrm>
            <a:off x="117130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8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01" y="1283326"/>
            <a:ext cx="3554700" cy="3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1609" y="882139"/>
            <a:ext cx="3318781" cy="237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7900" y="4098301"/>
            <a:ext cx="3806199" cy="21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3650" y="1894900"/>
            <a:ext cx="1009125" cy="14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8"/>
          <p:cNvSpPr txBox="1"/>
          <p:nvPr/>
        </p:nvSpPr>
        <p:spPr>
          <a:xfrm>
            <a:off x="302700" y="4417758"/>
            <a:ext cx="3398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Noche europea de los investigadores y las investigadoras (28 de septiembre de 2018, UC3M)</a:t>
            </a:r>
            <a:endParaRPr b="1"/>
          </a:p>
        </p:txBody>
      </p:sp>
      <p:sp>
        <p:nvSpPr>
          <p:cNvPr id="427" name="Google Shape;427;p48"/>
          <p:cNvSpPr txBox="1"/>
          <p:nvPr/>
        </p:nvSpPr>
        <p:spPr>
          <a:xfrm>
            <a:off x="4661600" y="3256550"/>
            <a:ext cx="36381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Reunión CRIF Las Acacias (septiembre de 2018)</a:t>
            </a:r>
            <a:endParaRPr b="1"/>
          </a:p>
        </p:txBody>
      </p:sp>
      <p:sp>
        <p:nvSpPr>
          <p:cNvPr id="428" name="Google Shape;428;p48"/>
          <p:cNvSpPr txBox="1"/>
          <p:nvPr/>
        </p:nvSpPr>
        <p:spPr>
          <a:xfrm>
            <a:off x="4572000" y="6347700"/>
            <a:ext cx="37278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Seminario sobre participación ciudadana (7 de mayo 2018; UC3M)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Algunas actividades realizadas</a:t>
            </a:r>
            <a:endParaRPr/>
          </a:p>
        </p:txBody>
      </p:sp>
      <p:sp>
        <p:nvSpPr>
          <p:cNvPr id="434" name="Google Shape;434;p49"/>
          <p:cNvSpPr/>
          <p:nvPr/>
        </p:nvSpPr>
        <p:spPr>
          <a:xfrm>
            <a:off x="3068600" y="5897250"/>
            <a:ext cx="58269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199" y="1871873"/>
            <a:ext cx="1152425" cy="14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00" y="1085075"/>
            <a:ext cx="3950425" cy="24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5701" y="1142300"/>
            <a:ext cx="3208875" cy="11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9"/>
          <p:cNvSpPr txBox="1"/>
          <p:nvPr/>
        </p:nvSpPr>
        <p:spPr>
          <a:xfrm>
            <a:off x="226550" y="3686425"/>
            <a:ext cx="4596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Taller: El reto de la sostenibilidad en las universidades (Febrero 2019, UC3M)</a:t>
            </a:r>
            <a:endParaRPr b="1"/>
          </a:p>
        </p:txBody>
      </p:sp>
      <p:pic>
        <p:nvPicPr>
          <p:cNvPr id="439" name="Google Shape;43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6850" y="3640450"/>
            <a:ext cx="4496865" cy="23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/>
          <p:nvPr/>
        </p:nvSpPr>
        <p:spPr>
          <a:xfrm>
            <a:off x="4129225" y="5947075"/>
            <a:ext cx="48294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Reunión Proyecto europeo SciShops  (Febrero 2019, UC3M)</a:t>
            </a:r>
            <a:endParaRPr b="1"/>
          </a:p>
        </p:txBody>
      </p:sp>
      <p:sp>
        <p:nvSpPr>
          <p:cNvPr id="441" name="Google Shape;441;p49"/>
          <p:cNvSpPr txBox="1"/>
          <p:nvPr/>
        </p:nvSpPr>
        <p:spPr>
          <a:xfrm>
            <a:off x="432475" y="5734900"/>
            <a:ext cx="27081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9"/>
          <p:cNvSpPr txBox="1"/>
          <p:nvPr/>
        </p:nvSpPr>
        <p:spPr>
          <a:xfrm>
            <a:off x="3397550" y="7828800"/>
            <a:ext cx="7337700" cy="85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Próximas actuaciones</a:t>
            </a:r>
            <a:endParaRPr/>
          </a:p>
        </p:txBody>
      </p:sp>
      <p:sp>
        <p:nvSpPr>
          <p:cNvPr id="448" name="Google Shape;448;p50"/>
          <p:cNvSpPr/>
          <p:nvPr/>
        </p:nvSpPr>
        <p:spPr>
          <a:xfrm>
            <a:off x="117130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0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0"/>
          <p:cNvSpPr txBox="1"/>
          <p:nvPr/>
        </p:nvSpPr>
        <p:spPr>
          <a:xfrm>
            <a:off x="689925" y="977550"/>
            <a:ext cx="76404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4" indent="-17145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Co-creación y planificación de “cafés científicos” con los actores interesados (mayo-julio de 2019) </a:t>
            </a:r>
            <a:endParaRPr sz="1800">
              <a:solidFill>
                <a:schemeClr val="dk1"/>
              </a:solidFill>
            </a:endParaRPr>
          </a:p>
          <a:p>
            <a:pPr marL="22860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Difusión del proyecto y de la SciShop en la UC3M y en su entorno con los diferentes implicados.</a:t>
            </a:r>
            <a:endParaRPr sz="1800">
              <a:solidFill>
                <a:schemeClr val="dk1"/>
              </a:solidFill>
            </a:endParaRPr>
          </a:p>
          <a:p>
            <a:pPr marL="22860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Creación de sinergias entre las partes interesadas </a:t>
            </a:r>
            <a:endParaRPr sz="1800">
              <a:solidFill>
                <a:schemeClr val="dk1"/>
              </a:solidFill>
            </a:endParaRPr>
          </a:p>
          <a:p>
            <a:pPr marL="971550" lvl="0" indent="-2095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Actividades con</a:t>
            </a:r>
            <a:r>
              <a:rPr lang="en-US" sz="1500" b="1">
                <a:solidFill>
                  <a:schemeClr val="accent2"/>
                </a:solidFill>
              </a:rPr>
              <a:t> ONGs</a:t>
            </a:r>
            <a:r>
              <a:rPr lang="en-US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971550" lvl="0" indent="-20955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Actividades con</a:t>
            </a:r>
            <a:r>
              <a:rPr lang="en-US" sz="1500" b="1">
                <a:solidFill>
                  <a:schemeClr val="accent2"/>
                </a:solidFill>
              </a:rPr>
              <a:t> asociaciones (</a:t>
            </a:r>
            <a:r>
              <a:rPr lang="en-US" sz="1500">
                <a:solidFill>
                  <a:schemeClr val="dk1"/>
                </a:solidFill>
              </a:rPr>
              <a:t>Entrevistas con miembros de asociaciones de estudiantes, profesores y asociaciones de padres y madres de colegios e institutos de Getafe y  Leganés  </a:t>
            </a:r>
            <a:endParaRPr sz="15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Participación en Conferencias y Congresos </a:t>
            </a: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Publicaciones</a:t>
            </a: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Seguimiento de las tareas emprendidas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51" name="Google Shape;4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375" y="4455625"/>
            <a:ext cx="1163150" cy="4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525" y="4622800"/>
            <a:ext cx="1163150" cy="5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/>
          <p:nvPr/>
        </p:nvSpPr>
        <p:spPr>
          <a:xfrm>
            <a:off x="-5842" y="6323160"/>
            <a:ext cx="9150350" cy="5400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2606" y="4187603"/>
            <a:ext cx="2417133" cy="64948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1"/>
          <p:cNvSpPr/>
          <p:nvPr/>
        </p:nvSpPr>
        <p:spPr>
          <a:xfrm>
            <a:off x="3103168" y="3244334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51"/>
          <p:cNvPicPr preferRelativeResize="0"/>
          <p:nvPr/>
        </p:nvPicPr>
        <p:blipFill rotWithShape="1">
          <a:blip r:embed="rId4">
            <a:alphaModFix/>
          </a:blip>
          <a:srcRect l="5198" r="11474"/>
          <a:stretch/>
        </p:blipFill>
        <p:spPr>
          <a:xfrm>
            <a:off x="29208" y="2577820"/>
            <a:ext cx="9115300" cy="239396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1"/>
          <p:cNvSpPr/>
          <p:nvPr/>
        </p:nvSpPr>
        <p:spPr>
          <a:xfrm>
            <a:off x="6276109" y="3940233"/>
            <a:ext cx="2723630" cy="1371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 descr="Resultado de imagen de instituto inaecu"/>
          <p:cNvSpPr/>
          <p:nvPr/>
        </p:nvSpPr>
        <p:spPr>
          <a:xfrm>
            <a:off x="24245" y="83089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1" descr="Resultado de imagen de instituto inaec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51"/>
          <p:cNvPicPr preferRelativeResize="0"/>
          <p:nvPr/>
        </p:nvPicPr>
        <p:blipFill rotWithShape="1">
          <a:blip r:embed="rId5">
            <a:alphaModFix/>
          </a:blip>
          <a:srcRect l="5696" t="14717" r="40767" b="21039"/>
          <a:stretch/>
        </p:blipFill>
        <p:spPr>
          <a:xfrm>
            <a:off x="973425" y="160350"/>
            <a:ext cx="7223227" cy="65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1"/>
          <p:cNvSpPr/>
          <p:nvPr/>
        </p:nvSpPr>
        <p:spPr>
          <a:xfrm>
            <a:off x="1472525" y="308925"/>
            <a:ext cx="5972400" cy="5715000"/>
          </a:xfrm>
          <a:prstGeom prst="ellipse">
            <a:avLst/>
          </a:prstGeom>
          <a:solidFill>
            <a:srgbClr val="FAFAFA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ESTAMOS EN CONTACTO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www.scishops.eu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www.projects.scishops.eu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SUSCRÍBETE A NUESTRA NEWSLETTER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35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35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6800" y="4187600"/>
            <a:ext cx="3193975" cy="95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/>
          <p:nvPr/>
        </p:nvSpPr>
        <p:spPr>
          <a:xfrm>
            <a:off x="-5842" y="6323160"/>
            <a:ext cx="9150300" cy="5400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2"/>
          <p:cNvSpPr txBox="1"/>
          <p:nvPr/>
        </p:nvSpPr>
        <p:spPr>
          <a:xfrm>
            <a:off x="329050" y="1982200"/>
            <a:ext cx="78009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 sz="40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2"/>
          <p:cNvSpPr txBox="1"/>
          <p:nvPr/>
        </p:nvSpPr>
        <p:spPr>
          <a:xfrm>
            <a:off x="3608994" y="5286512"/>
            <a:ext cx="519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200">
                <a:solidFill>
                  <a:schemeClr val="accent2"/>
                </a:solidFill>
              </a:rPr>
              <a:t>María Luisa Lascurain</a:t>
            </a:r>
            <a:endParaRPr sz="2200">
              <a:solidFill>
                <a:schemeClr val="accent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mlascura@bib.uc3m.es</a:t>
            </a:r>
            <a:endParaRPr sz="1800">
              <a:solidFill>
                <a:schemeClr val="accent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2606" y="4187603"/>
            <a:ext cx="2417133" cy="64948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2"/>
          <p:cNvSpPr/>
          <p:nvPr/>
        </p:nvSpPr>
        <p:spPr>
          <a:xfrm>
            <a:off x="3103168" y="3244334"/>
            <a:ext cx="118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52"/>
          <p:cNvPicPr preferRelativeResize="0"/>
          <p:nvPr/>
        </p:nvPicPr>
        <p:blipFill rotWithShape="1">
          <a:blip r:embed="rId5">
            <a:alphaModFix/>
          </a:blip>
          <a:srcRect l="5199" r="11474"/>
          <a:stretch/>
        </p:blipFill>
        <p:spPr>
          <a:xfrm>
            <a:off x="29208" y="2577820"/>
            <a:ext cx="9115300" cy="239396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>
            <a:off x="6276109" y="3940233"/>
            <a:ext cx="27237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2" descr="Resultado de imagen de instituto inaecu"/>
          <p:cNvSpPr/>
          <p:nvPr/>
        </p:nvSpPr>
        <p:spPr>
          <a:xfrm>
            <a:off x="24245" y="8308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2" descr="Resultado de imagen de instituto inaecu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¿Qué son las SciShops?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-3048525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340252" y="1031100"/>
            <a:ext cx="40197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Origen: </a:t>
            </a:r>
            <a:r>
              <a:rPr lang="en-US" sz="1800">
                <a:solidFill>
                  <a:schemeClr val="dk1"/>
                </a:solidFill>
              </a:rPr>
              <a:t>años 70, Países Bajos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¿Cómo surgen? </a:t>
            </a:r>
            <a:r>
              <a:rPr lang="en-US" sz="1800">
                <a:solidFill>
                  <a:schemeClr val="dk1"/>
                </a:solidFill>
              </a:rPr>
              <a:t>Un grupo de estudiantes decide usar sus conocimientos para ayudar a los ciudadanos a resolver sus problemas a partir de investigaciones científicas.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Alcance: </a:t>
            </a:r>
            <a:r>
              <a:rPr lang="en-US" sz="1800">
                <a:solidFill>
                  <a:schemeClr val="dk1"/>
                </a:solidFill>
              </a:rPr>
              <a:t>hay Science Shops en 21 países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Soporte: </a:t>
            </a:r>
            <a:r>
              <a:rPr lang="en-US" sz="1800">
                <a:solidFill>
                  <a:schemeClr val="dk1"/>
                </a:solidFill>
              </a:rPr>
              <a:t>la UE apoya la red </a:t>
            </a:r>
            <a:r>
              <a:rPr lang="en-US" sz="1800" b="1">
                <a:solidFill>
                  <a:schemeClr val="dk1"/>
                </a:solidFill>
              </a:rPr>
              <a:t>Living Knowledge Network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4359950" y="1111425"/>
            <a:ext cx="4732800" cy="3768900"/>
          </a:xfrm>
          <a:prstGeom prst="roundRect">
            <a:avLst>
              <a:gd name="adj" fmla="val 16667"/>
            </a:avLst>
          </a:prstGeom>
          <a:solidFill>
            <a:srgbClr val="ECCAE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i="1">
                <a:latin typeface="Calibri"/>
                <a:ea typeface="Calibri"/>
                <a:cs typeface="Calibri"/>
                <a:sym typeface="Calibri"/>
              </a:rPr>
              <a:t>Las Science Shops son pequeñas organizaciones que ponen en manos de investigadores de su entorno más cercano un problema real de sus propios vecinos. 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latin typeface="Calibri"/>
                <a:ea typeface="Calibri"/>
                <a:cs typeface="Calibri"/>
                <a:sym typeface="Calibri"/>
              </a:rPr>
              <a:t>La clave está en traducir las preguntas que la sociedad se hace a un lenguaje que el científico entienda y pueda convertir en una investigación. 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latin typeface="Calibri"/>
                <a:ea typeface="Calibri"/>
                <a:cs typeface="Calibri"/>
                <a:sym typeface="Calibri"/>
              </a:rPr>
              <a:t>Una investigación cargada de responsabilidad social porque responde a una demanda social de conocimiento”.</a:t>
            </a: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1600" b="1" i="1">
                <a:latin typeface="Calibri"/>
                <a:ea typeface="Calibri"/>
                <a:cs typeface="Calibri"/>
                <a:sym typeface="Calibri"/>
              </a:rPr>
              <a:t>El Heraldo, TERCER MILENIO:  23/02/2017 </a:t>
            </a:r>
            <a:r>
              <a:rPr lang="en-US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242425" y="5583700"/>
            <a:ext cx="87783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accent2"/>
                </a:solidFill>
              </a:rPr>
              <a:t>Las SciShops actúan de mediadoras entre los científicos y la ciudadanía</a:t>
            </a:r>
            <a:endParaRPr sz="19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¿Qué son las SciShops?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340250" y="1080525"/>
            <a:ext cx="76299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213" name="Google Shape;213;p30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340250" y="1031100"/>
            <a:ext cx="82065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Las SciShops forman parte del nuevo concepto de generar Ciencia que está impulsando la Unión Europea.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O</a:t>
            </a:r>
            <a:r>
              <a:rPr lang="en-US" sz="1900" b="1">
                <a:solidFill>
                  <a:schemeClr val="dk1"/>
                </a:solidFill>
              </a:rPr>
              <a:t>pen Science</a:t>
            </a:r>
            <a:endParaRPr sz="19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5715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Ciencia transparente, responsable, colaborativa (Community-based participatory research, CBPR)</a:t>
            </a:r>
            <a:endParaRPr sz="1900">
              <a:solidFill>
                <a:schemeClr val="dk1"/>
              </a:solidFill>
            </a:endParaRPr>
          </a:p>
          <a:p>
            <a:pPr marL="5715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Open Data, Data Clouds</a:t>
            </a:r>
            <a:endParaRPr sz="1900">
              <a:solidFill>
                <a:schemeClr val="dk1"/>
              </a:solidFill>
            </a:endParaRPr>
          </a:p>
          <a:p>
            <a:pPr marL="5715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Open access</a:t>
            </a:r>
            <a:endParaRPr sz="1900">
              <a:solidFill>
                <a:schemeClr val="dk1"/>
              </a:solidFill>
            </a:endParaRPr>
          </a:p>
          <a:p>
            <a:pPr marL="5715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Open innovation 	</a:t>
            </a:r>
            <a:endParaRPr sz="1900">
              <a:solidFill>
                <a:schemeClr val="dk1"/>
              </a:solidFill>
            </a:endParaRPr>
          </a:p>
          <a:p>
            <a:pPr marL="5715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Citizen Science 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2"/>
                </a:solidFill>
              </a:rPr>
              <a:t>Ciencia con y para la sociedad</a:t>
            </a:r>
            <a:endParaRPr sz="2200" b="1">
              <a:solidFill>
                <a:schemeClr val="accent2"/>
              </a:solidFill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2831775" y="4725800"/>
            <a:ext cx="916200" cy="319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rgbClr val="551D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/>
              <a:t>La investigación en las SciShops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340250" y="1080525"/>
            <a:ext cx="7629900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340250" y="1031100"/>
            <a:ext cx="82065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¿Qué investigación se lleva a cabo en las SciShops?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Investigación participativa basada en la comunidad (Community-based participatory research)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La CBPR pone el énfasis en tratar a la comunidad como </a:t>
            </a:r>
            <a:r>
              <a:rPr lang="en-US" sz="1900">
                <a:solidFill>
                  <a:schemeClr val="accent2"/>
                </a:solidFill>
              </a:rPr>
              <a:t>socios plenos e iguales en todas las fases del proceso de investigación</a:t>
            </a:r>
            <a:r>
              <a:rPr lang="en-US" sz="1900">
                <a:solidFill>
                  <a:schemeClr val="dk1"/>
                </a:solidFill>
              </a:rPr>
              <a:t>, lo convierte en un modelo atractivo para la investigación con poblaciones vulnerables (Holkup, 2004)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Los diferentes grupos y colectivos sociales pasan de ser </a:t>
            </a:r>
            <a:r>
              <a:rPr lang="en-US" sz="1900" b="1">
                <a:solidFill>
                  <a:schemeClr val="accent2"/>
                </a:solidFill>
              </a:rPr>
              <a:t>objetos</a:t>
            </a:r>
            <a:r>
              <a:rPr lang="en-US" sz="1900">
                <a:solidFill>
                  <a:schemeClr val="dk1"/>
                </a:solidFill>
              </a:rPr>
              <a:t> a ser </a:t>
            </a:r>
            <a:r>
              <a:rPr lang="en-US" sz="1900" b="1">
                <a:solidFill>
                  <a:schemeClr val="accent2"/>
                </a:solidFill>
              </a:rPr>
              <a:t>sujetos</a:t>
            </a:r>
            <a:r>
              <a:rPr lang="en-US" sz="1900">
                <a:solidFill>
                  <a:schemeClr val="dk1"/>
                </a:solidFill>
              </a:rPr>
              <a:t> de la investigación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ciencia ciudadana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Lin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575" y="917250"/>
            <a:ext cx="6734425" cy="4901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/>
        </p:nvSpPr>
        <p:spPr>
          <a:xfrm>
            <a:off x="792900" y="5940850"/>
            <a:ext cx="8184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https://www.mdpi.com/2304-6775/7/1/12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ciencia ciudadana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628350" y="6049650"/>
            <a:ext cx="8502000" cy="73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Evolución de las  publicaciones sobre Ciencia Ciudadana en WoS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00" y="917250"/>
            <a:ext cx="8061000" cy="4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ciencia ciudadana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550" y="764850"/>
            <a:ext cx="2479250" cy="5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50" y="1482650"/>
            <a:ext cx="6177599" cy="4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/>
          <p:nvPr/>
        </p:nvSpPr>
        <p:spPr>
          <a:xfrm>
            <a:off x="628350" y="6049650"/>
            <a:ext cx="8502000" cy="73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Publicaciones por países. Índice de actividad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370136" y="274638"/>
            <a:ext cx="8403600" cy="490200"/>
          </a:xfrm>
          <a:prstGeom prst="rect">
            <a:avLst/>
          </a:prstGeom>
          <a:solidFill>
            <a:srgbClr val="571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Publicaciones sobre ciencia ciudadana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457200" y="808350"/>
            <a:ext cx="84036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accent2"/>
              </a:solidFill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199505" y="58972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351905" y="6049650"/>
            <a:ext cx="87783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500" y="1532225"/>
            <a:ext cx="5371350" cy="43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650" y="2425000"/>
            <a:ext cx="3448151" cy="27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/>
          <p:nvPr/>
        </p:nvSpPr>
        <p:spPr>
          <a:xfrm>
            <a:off x="6549075" y="2511850"/>
            <a:ext cx="1771200" cy="2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5"/>
          <p:cNvSpPr/>
          <p:nvPr/>
        </p:nvSpPr>
        <p:spPr>
          <a:xfrm>
            <a:off x="628350" y="6049650"/>
            <a:ext cx="8502000" cy="73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Áreas temáticas de investigación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rgbClr val="000000"/>
      </a:dk1>
      <a:lt1>
        <a:srgbClr val="FFFFFF"/>
      </a:lt1>
      <a:dk2>
        <a:srgbClr val="36A9E1"/>
      </a:dk2>
      <a:lt2>
        <a:srgbClr val="FFFFFF"/>
      </a:lt2>
      <a:accent1>
        <a:srgbClr val="0C0C0C"/>
      </a:accent1>
      <a:accent2>
        <a:srgbClr val="752966"/>
      </a:accent2>
      <a:accent3>
        <a:srgbClr val="36A9E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cion_fg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Microsoft Office PowerPoint</Application>
  <PresentationFormat>Presentación en pantalla (4:3)</PresentationFormat>
  <Paragraphs>210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Larissa</vt:lpstr>
      <vt:lpstr>Presentacion_fgc</vt:lpstr>
      <vt:lpstr>Diapositiva 1</vt:lpstr>
      <vt:lpstr>¿Quiénes somos? El INAECU</vt:lpstr>
      <vt:lpstr>¿Qué son las SciShops?</vt:lpstr>
      <vt:lpstr>¿Qué son las SciShops?</vt:lpstr>
      <vt:lpstr>La investigación en las SciShops</vt:lpstr>
      <vt:lpstr>Publicaciones sobre ciencia ciudadana</vt:lpstr>
      <vt:lpstr>Publicaciones sobre ciencia ciudadana</vt:lpstr>
      <vt:lpstr>Publicaciones sobre ciencia ciudadana</vt:lpstr>
      <vt:lpstr>Publicaciones sobre ciencia ciudadana</vt:lpstr>
      <vt:lpstr>Publicaciones sobre Science Shops</vt:lpstr>
      <vt:lpstr>Publicaciones sobre Science Shops</vt:lpstr>
      <vt:lpstr>Publicaciones sobre Science Shops</vt:lpstr>
      <vt:lpstr> Proyecto europeo SciShops. Participantes </vt:lpstr>
      <vt:lpstr>Proyecto europeo SciShops. Fases </vt:lpstr>
      <vt:lpstr>Proyecto europeo SciShops. Fases </vt:lpstr>
      <vt:lpstr>Proyecto europeo SciShops. Fases </vt:lpstr>
      <vt:lpstr>Proyecto europeo SciShops. Fases </vt:lpstr>
      <vt:lpstr>Proyecto europeo SciShops. Fases </vt:lpstr>
      <vt:lpstr>Proyecto europeo SciShops ¿Cómo trabajamos?</vt:lpstr>
      <vt:lpstr>Diseño de la SciShop “UC3M-INAECU”</vt:lpstr>
      <vt:lpstr>Algunas actividades realizadas </vt:lpstr>
      <vt:lpstr>Algunas actividades realizadas</vt:lpstr>
      <vt:lpstr>Algunas actividades realizadas</vt:lpstr>
      <vt:lpstr>Próximas actuaciones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LASCURAIN SANCHEZ, MARIA LUISA</dc:creator>
  <cp:lastModifiedBy>mlascura</cp:lastModifiedBy>
  <cp:revision>1</cp:revision>
  <dcterms:modified xsi:type="dcterms:W3CDTF">2019-02-22T08:13:00Z</dcterms:modified>
</cp:coreProperties>
</file>