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0972800" cy="7315200"/>
  <p:notesSz cx="6858000" cy="9144000"/>
  <p:embeddedFontLst>
    <p:embeddedFont>
      <p:font typeface="Roboto" panose="020B0604020202020204" charset="0"/>
      <p:regular r:id="rId49"/>
      <p:bold r:id="rId50"/>
      <p:italic r:id="rId51"/>
      <p:boldItalic r:id="rId52"/>
    </p:embeddedFont>
    <p:embeddedFont>
      <p:font typeface="Verdana" panose="020B060403050404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304">
          <p15:clr>
            <a:srgbClr val="000000"/>
          </p15:clr>
        </p15:guide>
        <p15:guide id="2" pos="3456">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715" y="-86"/>
      </p:cViewPr>
      <p:guideLst>
        <p:guide orient="horz" pos="2304"/>
        <p:guide pos="34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67726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2: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63" name="Google Shape;163;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1" name="Google Shape;171;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04" name="Google Shape;204;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7: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17" name="Google Shape;217;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8: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25" name="Google Shape;225;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1" name="Google Shape;231;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43" name="Google Shape;24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055512168_0_49: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055512168_0_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g5055512168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55" name="Google Shape;255;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2" name="Google Shape;26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76" name="Google Shape;276;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7: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8: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91" name="Google Shape;291;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97" name="Google Shape;297;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Párrafo 2</a:t>
            </a:r>
            <a:endParaRPr sz="1200" b="0" i="0" u="none" strike="noStrike" cap="none">
              <a:solidFill>
                <a:schemeClr val="dk1"/>
              </a:solidFill>
              <a:latin typeface="Calibri"/>
              <a:ea typeface="Calibri"/>
              <a:cs typeface="Calibri"/>
              <a:sym typeface="Calibri"/>
            </a:endParaRPr>
          </a:p>
        </p:txBody>
      </p:sp>
      <p:sp>
        <p:nvSpPr>
          <p:cNvPr id="311" name="Google Shape;311;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055512168_0_15: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5055512168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g5055512168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2: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3: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34" name="Google Shape;334;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5: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0" name="Google Shape;360;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6: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67" name="Google Shape;367;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74" name="Google Shape;374;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8: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82" name="Google Shape;382;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9: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0: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96" name="Google Shape;396;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02" name="Google Shape;402;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055512168_0_67: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055512168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5055512168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2: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Párrafo 2</a:t>
            </a:r>
            <a:endParaRPr sz="1200" b="0" i="0" u="none" strike="noStrike" cap="none">
              <a:solidFill>
                <a:schemeClr val="dk1"/>
              </a:solidFill>
              <a:latin typeface="Calibri"/>
              <a:ea typeface="Calibri"/>
              <a:cs typeface="Calibri"/>
              <a:sym typeface="Calibri"/>
            </a:endParaRPr>
          </a:p>
        </p:txBody>
      </p:sp>
      <p:sp>
        <p:nvSpPr>
          <p:cNvPr id="410" name="Google Shape;410;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3: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16" name="Google Shape;416;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4: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26" name="Google Shape;426;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5: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34" name="Google Shape;434;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6: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3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41" name="Google Shape;441;p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Párrafo 2</a:t>
            </a:r>
            <a:endParaRPr sz="1200" b="0" i="0" u="none" strike="noStrike" cap="none">
              <a:solidFill>
                <a:schemeClr val="dk1"/>
              </a:solidFill>
              <a:latin typeface="Calibri"/>
              <a:ea typeface="Calibri"/>
              <a:cs typeface="Calibri"/>
              <a:sym typeface="Calibri"/>
            </a:endParaRPr>
          </a:p>
        </p:txBody>
      </p:sp>
      <p:sp>
        <p:nvSpPr>
          <p:cNvPr id="448" name="Google Shape;448;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8:notes"/>
          <p:cNvSpPr>
            <a:spLocks noGrp="1" noRot="1" noChangeAspect="1"/>
          </p:cNvSpPr>
          <p:nvPr>
            <p:ph type="sldImg" idx="2"/>
          </p:nvPr>
        </p:nvSpPr>
        <p:spPr>
          <a:xfrm>
            <a:off x="1114425" y="1143000"/>
            <a:ext cx="46291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Párrafo 2</a:t>
            </a:r>
            <a:endParaRPr sz="1200" b="0" i="0" u="none" strike="noStrike" cap="none">
              <a:solidFill>
                <a:schemeClr val="dk1"/>
              </a:solidFill>
              <a:latin typeface="Calibri"/>
              <a:ea typeface="Calibri"/>
              <a:cs typeface="Calibri"/>
              <a:sym typeface="Calibri"/>
            </a:endParaRPr>
          </a:p>
        </p:txBody>
      </p:sp>
      <p:sp>
        <p:nvSpPr>
          <p:cNvPr id="455" name="Google Shape;455;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055512168_0_77: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5055512168_0_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g5055512168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055512168_0_84: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055512168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5055512168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055512168_0_56: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055512168_0_5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5055512168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055512168_0_22: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055512168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g5055512168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055512168_0_32:notes"/>
          <p:cNvSpPr>
            <a:spLocks noGrp="1" noRot="1" noChangeAspect="1"/>
          </p:cNvSpPr>
          <p:nvPr>
            <p:ph type="sldImg" idx="2"/>
          </p:nvPr>
        </p:nvSpPr>
        <p:spPr>
          <a:xfrm>
            <a:off x="1114425" y="1143000"/>
            <a:ext cx="46290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055512168_0_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5055512168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371600" y="1197187"/>
            <a:ext cx="8229600" cy="2546700"/>
          </a:xfrm>
          <a:prstGeom prst="rect">
            <a:avLst/>
          </a:prstGeom>
          <a:noFill/>
          <a:ln>
            <a:noFill/>
          </a:ln>
        </p:spPr>
        <p:txBody>
          <a:bodyPr spcFirstLastPara="1" wrap="square" lIns="91425" tIns="91425" rIns="91425" bIns="91425" anchor="b" anchorCtr="0"/>
          <a:lstStyle>
            <a:lvl1pPr marR="0" lvl="0" algn="ctr">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371600" y="3842174"/>
            <a:ext cx="8229600" cy="1766100"/>
          </a:xfrm>
          <a:prstGeom prst="rect">
            <a:avLst/>
          </a:prstGeom>
          <a:noFill/>
          <a:ln>
            <a:noFill/>
          </a:ln>
        </p:spPr>
        <p:txBody>
          <a:bodyPr spcFirstLastPara="1" wrap="square" lIns="91425" tIns="91425" rIns="91425" bIns="91425" anchor="t" anchorCtr="0"/>
          <a:lstStyle>
            <a:lvl1pPr marR="0" lvl="0" algn="ctr">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R="0" lvl="1" algn="ctr">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R="0" lvl="2" algn="ctr">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R="0" lvl="3"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R="0" lvl="4"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R="0" lvl="5"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754380" y="389467"/>
            <a:ext cx="9464100" cy="1413900"/>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165720" y="-464067"/>
            <a:ext cx="4641300" cy="94641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935770" y="2306017"/>
            <a:ext cx="6199200" cy="2366100"/>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135200" y="8617"/>
            <a:ext cx="6199200" cy="69609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754380" y="389467"/>
            <a:ext cx="9464100" cy="1413900"/>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754380" y="1947333"/>
            <a:ext cx="9464100" cy="46413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48665" y="1823721"/>
            <a:ext cx="9464100" cy="3042900"/>
          </a:xfrm>
          <a:prstGeom prst="rect">
            <a:avLst/>
          </a:prstGeom>
          <a:noFill/>
          <a:ln>
            <a:noFill/>
          </a:ln>
        </p:spPr>
        <p:txBody>
          <a:bodyPr spcFirstLastPara="1" wrap="square" lIns="91425" tIns="91425" rIns="91425" bIns="91425" anchor="b" anchorCtr="0"/>
          <a:lstStyle>
            <a:lvl1pPr marR="0" lvl="0" algn="l">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748665" y="4895427"/>
            <a:ext cx="9464100" cy="1600200"/>
          </a:xfrm>
          <a:prstGeom prst="rect">
            <a:avLst/>
          </a:prstGeom>
          <a:noFill/>
          <a:ln>
            <a:noFill/>
          </a:ln>
        </p:spPr>
        <p:txBody>
          <a:bodyPr spcFirstLastPara="1" wrap="square" lIns="91425" tIns="91425" rIns="91425" bIns="91425" anchor="t" anchorCtr="0"/>
          <a:lstStyle>
            <a:lvl1pPr marL="457200" marR="0" lvl="0" indent="-228600" algn="l">
              <a:lnSpc>
                <a:spcPct val="90000"/>
              </a:lnSpc>
              <a:spcBef>
                <a:spcPts val="1000"/>
              </a:spcBef>
              <a:spcAft>
                <a:spcPts val="0"/>
              </a:spcAft>
              <a:buClr>
                <a:srgbClr val="888888"/>
              </a:buClr>
              <a:buSzPts val="2800"/>
              <a:buFont typeface="Arial"/>
              <a:buNone/>
              <a:defRPr sz="24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754380" y="389467"/>
            <a:ext cx="9464100" cy="1413900"/>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754380" y="1947333"/>
            <a:ext cx="4663500" cy="46413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5554980" y="1947333"/>
            <a:ext cx="4663500" cy="46413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55809" y="389467"/>
            <a:ext cx="9464100" cy="1413900"/>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755809" y="1793241"/>
            <a:ext cx="4641900" cy="878700"/>
          </a:xfrm>
          <a:prstGeom prst="rect">
            <a:avLst/>
          </a:prstGeom>
          <a:noFill/>
          <a:ln>
            <a:noFill/>
          </a:ln>
        </p:spPr>
        <p:txBody>
          <a:bodyPr spcFirstLastPara="1" wrap="square" lIns="91425" tIns="91425" rIns="91425" bIns="91425" anchor="b" anchorCtr="0"/>
          <a:lstStyle>
            <a:lvl1pPr marL="457200" marR="0" lvl="0" indent="-228600" algn="l">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755809" y="2672080"/>
            <a:ext cx="4641900" cy="39303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5554980" y="1793241"/>
            <a:ext cx="4665000" cy="878700"/>
          </a:xfrm>
          <a:prstGeom prst="rect">
            <a:avLst/>
          </a:prstGeom>
          <a:noFill/>
          <a:ln>
            <a:noFill/>
          </a:ln>
        </p:spPr>
        <p:txBody>
          <a:bodyPr spcFirstLastPara="1" wrap="square" lIns="91425" tIns="91425" rIns="91425" bIns="91425" anchor="b" anchorCtr="0"/>
          <a:lstStyle>
            <a:lvl1pPr marL="457200" marR="0" lvl="0" indent="-228600" algn="l">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5554980" y="2672080"/>
            <a:ext cx="4665000" cy="3930300"/>
          </a:xfrm>
          <a:prstGeom prst="rect">
            <a:avLst/>
          </a:prstGeom>
          <a:noFill/>
          <a:ln>
            <a:noFill/>
          </a:ln>
        </p:spPr>
        <p:txBody>
          <a:bodyPr spcFirstLastPara="1" wrap="square" lIns="91425" tIns="91425" rIns="91425" bIns="91425" anchor="t" anchorCtr="0"/>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754380" y="389467"/>
            <a:ext cx="9464100" cy="1413900"/>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755809" y="487680"/>
            <a:ext cx="3539100" cy="1707000"/>
          </a:xfrm>
          <a:prstGeom prst="rect">
            <a:avLst/>
          </a:prstGeom>
          <a:noFill/>
          <a:ln>
            <a:noFill/>
          </a:ln>
        </p:spPr>
        <p:txBody>
          <a:bodyPr spcFirstLastPara="1" wrap="square" lIns="91425" tIns="91425" rIns="91425" bIns="91425" anchor="b" anchorCtr="0"/>
          <a:lstStyle>
            <a:lvl1pPr marR="0" lvl="0" algn="l">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4664869" y="1053253"/>
            <a:ext cx="5555100" cy="5198400"/>
          </a:xfrm>
          <a:prstGeom prst="rect">
            <a:avLst/>
          </a:prstGeom>
          <a:noFill/>
          <a:ln>
            <a:noFill/>
          </a:ln>
        </p:spPr>
        <p:txBody>
          <a:bodyPr spcFirstLastPara="1" wrap="square" lIns="91425" tIns="91425" rIns="91425" bIns="91425" anchor="t" anchorCtr="0"/>
          <a:lstStyle>
            <a:lvl1pPr marL="457200" marR="0" lvl="0" indent="-431800" algn="l">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755809" y="2194560"/>
            <a:ext cx="3539100" cy="4065600"/>
          </a:xfrm>
          <a:prstGeom prst="rect">
            <a:avLst/>
          </a:prstGeom>
          <a:noFill/>
          <a:ln>
            <a:noFill/>
          </a:ln>
        </p:spPr>
        <p:txBody>
          <a:bodyPr spcFirstLastPara="1" wrap="square" lIns="91425" tIns="91425" rIns="91425" bIns="91425" anchor="t" anchorCtr="0"/>
          <a:lstStyle>
            <a:lvl1pPr marL="457200" marR="0" lvl="0" indent="-228600" algn="l">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55809" y="487680"/>
            <a:ext cx="3539100" cy="1707000"/>
          </a:xfrm>
          <a:prstGeom prst="rect">
            <a:avLst/>
          </a:prstGeom>
          <a:noFill/>
          <a:ln>
            <a:noFill/>
          </a:ln>
        </p:spPr>
        <p:txBody>
          <a:bodyPr spcFirstLastPara="1" wrap="square" lIns="91425" tIns="91425" rIns="91425" bIns="91425" anchor="b" anchorCtr="0"/>
          <a:lstStyle>
            <a:lvl1pPr marR="0" lvl="0" algn="l">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4664869" y="1053253"/>
            <a:ext cx="5555100" cy="51984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755809" y="2194560"/>
            <a:ext cx="3539100" cy="4065600"/>
          </a:xfrm>
          <a:prstGeom prst="rect">
            <a:avLst/>
          </a:prstGeom>
          <a:noFill/>
          <a:ln>
            <a:noFill/>
          </a:ln>
        </p:spPr>
        <p:txBody>
          <a:bodyPr spcFirstLastPara="1" wrap="square" lIns="91425" tIns="91425" rIns="91425" bIns="91425" anchor="t" anchorCtr="0"/>
          <a:lstStyle>
            <a:lvl1pPr marL="457200" marR="0" lvl="0" indent="-228600" algn="l">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54380" y="389467"/>
            <a:ext cx="9464100" cy="1413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754380" y="1947333"/>
            <a:ext cx="9464100" cy="4641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754380" y="6780107"/>
            <a:ext cx="2469000" cy="3894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634740" y="6780107"/>
            <a:ext cx="3703200" cy="389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7749540" y="6780107"/>
            <a:ext cx="2469000" cy="38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har.es/amWIj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u8bxfCJ_rbA"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hdl.handle.net/10016/2647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hyperlink" Target="https://shar.es/amWOTE"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revistas.ort.edu.uy/inmediaciones-de-la-comunicacion/article/view/2870"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9.jpg"/><Relationship Id="rId13" Type="http://schemas.openxmlformats.org/officeDocument/2006/relationships/image" Target="../media/image54.jpg"/><Relationship Id="rId18" Type="http://schemas.openxmlformats.org/officeDocument/2006/relationships/image" Target="../media/image59.jpg"/><Relationship Id="rId3" Type="http://schemas.openxmlformats.org/officeDocument/2006/relationships/image" Target="../media/image44.jpg"/><Relationship Id="rId21" Type="http://schemas.openxmlformats.org/officeDocument/2006/relationships/image" Target="../media/image62.jpg"/><Relationship Id="rId7" Type="http://schemas.openxmlformats.org/officeDocument/2006/relationships/image" Target="../media/image48.jpg"/><Relationship Id="rId12" Type="http://schemas.openxmlformats.org/officeDocument/2006/relationships/image" Target="../media/image53.jpg"/><Relationship Id="rId17" Type="http://schemas.openxmlformats.org/officeDocument/2006/relationships/image" Target="../media/image58.jpg"/><Relationship Id="rId2" Type="http://schemas.openxmlformats.org/officeDocument/2006/relationships/notesSlide" Target="../notesSlides/notesSlide32.xml"/><Relationship Id="rId16" Type="http://schemas.openxmlformats.org/officeDocument/2006/relationships/image" Target="../media/image57.jpg"/><Relationship Id="rId20"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5" Type="http://schemas.openxmlformats.org/officeDocument/2006/relationships/image" Target="../media/image56.jpg"/><Relationship Id="rId10" Type="http://schemas.openxmlformats.org/officeDocument/2006/relationships/image" Target="../media/image51.jpg"/><Relationship Id="rId19" Type="http://schemas.openxmlformats.org/officeDocument/2006/relationships/image" Target="../media/image60.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 Id="rId22" Type="http://schemas.openxmlformats.org/officeDocument/2006/relationships/image" Target="../media/image63.jp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fecyt.es/es/publicaciones"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150" y="4338275"/>
            <a:ext cx="11124600" cy="746100"/>
          </a:xfrm>
          <a:prstGeom prst="rect">
            <a:avLst/>
          </a:prstGeom>
          <a:noFill/>
          <a:ln>
            <a:noFill/>
          </a:ln>
        </p:spPr>
        <p:txBody>
          <a:bodyPr spcFirstLastPara="1" wrap="square" lIns="91425" tIns="91425" rIns="91425" bIns="91425" anchor="t" anchorCtr="0">
            <a:noAutofit/>
          </a:bodyPr>
          <a:lstStyle/>
          <a:p>
            <a:pPr marL="0" marR="401955" lvl="0" indent="0" algn="ctr" rtl="0">
              <a:lnSpc>
                <a:spcPct val="100000"/>
              </a:lnSpc>
              <a:spcBef>
                <a:spcPts val="850"/>
              </a:spcBef>
              <a:spcAft>
                <a:spcPts val="0"/>
              </a:spcAft>
              <a:buClr>
                <a:schemeClr val="dk1"/>
              </a:buClr>
              <a:buSzPts val="1100"/>
              <a:buFont typeface="Arial"/>
              <a:buNone/>
            </a:pPr>
            <a:r>
              <a:rPr lang="en-US" sz="3600" b="1" i="0" u="none" strike="noStrike" cap="none">
                <a:solidFill>
                  <a:schemeClr val="dk1"/>
                </a:solidFill>
                <a:latin typeface="Verdana"/>
                <a:ea typeface="Verdana"/>
                <a:cs typeface="Verdana"/>
                <a:sym typeface="Verdana"/>
              </a:rPr>
              <a:t>El impacto de la comunicación del I+D+i</a:t>
            </a:r>
            <a:endParaRPr sz="3600" b="1" i="0" u="none" strike="noStrike" cap="none">
              <a:solidFill>
                <a:schemeClr val="dk1"/>
              </a:solidFill>
              <a:latin typeface="Verdana"/>
              <a:ea typeface="Verdana"/>
              <a:cs typeface="Verdana"/>
              <a:sym typeface="Verdana"/>
            </a:endParaRPr>
          </a:p>
          <a:p>
            <a:pPr marL="0" marR="401955" lvl="0" indent="0" algn="ctr" rtl="0">
              <a:lnSpc>
                <a:spcPct val="100000"/>
              </a:lnSpc>
              <a:spcBef>
                <a:spcPts val="850"/>
              </a:spcBef>
              <a:spcAft>
                <a:spcPts val="0"/>
              </a:spcAft>
              <a:buClr>
                <a:schemeClr val="dk1"/>
              </a:buClr>
              <a:buSzPts val="1100"/>
              <a:buFont typeface="Arial"/>
              <a:buNone/>
            </a:pPr>
            <a:endParaRPr sz="3600" b="1">
              <a:solidFill>
                <a:schemeClr val="dk1"/>
              </a:solidFill>
              <a:latin typeface="Verdana"/>
              <a:ea typeface="Verdana"/>
              <a:cs typeface="Verdana"/>
              <a:sym typeface="Verdana"/>
            </a:endParaRPr>
          </a:p>
        </p:txBody>
      </p:sp>
      <p:grpSp>
        <p:nvGrpSpPr>
          <p:cNvPr id="89" name="Google Shape;89;p13"/>
          <p:cNvGrpSpPr/>
          <p:nvPr/>
        </p:nvGrpSpPr>
        <p:grpSpPr>
          <a:xfrm>
            <a:off x="0" y="6453400"/>
            <a:ext cx="10972800" cy="861600"/>
            <a:chOff x="0" y="6453400"/>
            <a:chExt cx="10972800" cy="861600"/>
          </a:xfrm>
        </p:grpSpPr>
        <p:sp>
          <p:nvSpPr>
            <p:cNvPr id="90" name="Google Shape;90;p13"/>
            <p:cNvSpPr/>
            <p:nvPr/>
          </p:nvSpPr>
          <p:spPr>
            <a:xfrm>
              <a:off x="0" y="6453400"/>
              <a:ext cx="10972800" cy="86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 name="Google Shape;91;p13" descr="acronimo_nombre1l.png"/>
            <p:cNvPicPr preferRelativeResize="0"/>
            <p:nvPr/>
          </p:nvPicPr>
          <p:blipFill rotWithShape="1">
            <a:blip r:embed="rId3">
              <a:alphaModFix/>
            </a:blip>
            <a:srcRect/>
            <a:stretch/>
          </p:blipFill>
          <p:spPr>
            <a:xfrm>
              <a:off x="128679" y="6663884"/>
              <a:ext cx="4855500" cy="485100"/>
            </a:xfrm>
            <a:prstGeom prst="rect">
              <a:avLst/>
            </a:prstGeom>
            <a:noFill/>
            <a:ln>
              <a:noFill/>
            </a:ln>
          </p:spPr>
        </p:pic>
      </p:grpSp>
      <p:cxnSp>
        <p:nvCxnSpPr>
          <p:cNvPr id="92" name="Google Shape;92;p13"/>
          <p:cNvCxnSpPr/>
          <p:nvPr/>
        </p:nvCxnSpPr>
        <p:spPr>
          <a:xfrm>
            <a:off x="296675" y="6425850"/>
            <a:ext cx="10431600" cy="0"/>
          </a:xfrm>
          <a:prstGeom prst="straightConnector1">
            <a:avLst/>
          </a:prstGeom>
          <a:noFill/>
          <a:ln w="9525" cap="flat" cmpd="sng">
            <a:solidFill>
              <a:schemeClr val="dk2"/>
            </a:solidFill>
            <a:prstDash val="solid"/>
            <a:round/>
            <a:headEnd type="none" w="sm" len="sm"/>
            <a:tailEnd type="none" w="sm" len="sm"/>
          </a:ln>
        </p:spPr>
      </p:cxnSp>
      <p:sp>
        <p:nvSpPr>
          <p:cNvPr id="93" name="Google Shape;93;p13"/>
          <p:cNvSpPr txBox="1"/>
          <p:nvPr/>
        </p:nvSpPr>
        <p:spPr>
          <a:xfrm>
            <a:off x="1062300" y="5243438"/>
            <a:ext cx="8848200" cy="7461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Fco. Javier Alonso Flores</a:t>
            </a:r>
            <a:endParaRPr sz="16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Oficina de Información Científica - Unidad de Cultura Científica y de Innovación</a:t>
            </a:r>
            <a:endParaRPr sz="16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Vicerrectorado de Comunicación y Cultura de la Universidad Carlos III de Madrid</a:t>
            </a:r>
            <a:endParaRPr sz="1600" b="0" i="0" u="none" strike="noStrike" cap="none">
              <a:solidFill>
                <a:schemeClr val="dk1"/>
              </a:solidFill>
              <a:latin typeface="Verdana"/>
              <a:ea typeface="Verdana"/>
              <a:cs typeface="Verdana"/>
              <a:sym typeface="Verdana"/>
            </a:endParaRPr>
          </a:p>
          <a:p>
            <a:pPr marL="0" marR="0" lvl="0" indent="0" algn="l" rtl="0">
              <a:lnSpc>
                <a:spcPct val="90000"/>
              </a:lnSpc>
              <a:spcBef>
                <a:spcPts val="0"/>
              </a:spcBef>
              <a:spcAft>
                <a:spcPts val="0"/>
              </a:spcAft>
              <a:buClr>
                <a:srgbClr val="000000"/>
              </a:buClr>
              <a:buSzPts val="1600"/>
              <a:buFont typeface="Arial"/>
              <a:buNone/>
            </a:pPr>
            <a:endParaRPr sz="1600" b="0" i="0" u="none" strike="noStrike" cap="none">
              <a:solidFill>
                <a:srgbClr val="351C75"/>
              </a:solidFill>
              <a:latin typeface="Verdana"/>
              <a:ea typeface="Verdana"/>
              <a:cs typeface="Verdana"/>
              <a:sym typeface="Verdana"/>
            </a:endParaRPr>
          </a:p>
        </p:txBody>
      </p:sp>
      <p:pic>
        <p:nvPicPr>
          <p:cNvPr id="94" name="Google Shape;94;p13"/>
          <p:cNvPicPr preferRelativeResize="0"/>
          <p:nvPr/>
        </p:nvPicPr>
        <p:blipFill>
          <a:blip r:embed="rId4">
            <a:alphaModFix/>
          </a:blip>
          <a:stretch>
            <a:fillRect/>
          </a:stretch>
        </p:blipFill>
        <p:spPr>
          <a:xfrm>
            <a:off x="2712725" y="2263050"/>
            <a:ext cx="2468588" cy="1077950"/>
          </a:xfrm>
          <a:prstGeom prst="rect">
            <a:avLst/>
          </a:prstGeom>
          <a:noFill/>
          <a:ln>
            <a:noFill/>
          </a:ln>
        </p:spPr>
      </p:pic>
      <p:pic>
        <p:nvPicPr>
          <p:cNvPr id="95" name="Google Shape;95;p13"/>
          <p:cNvPicPr preferRelativeResize="0"/>
          <p:nvPr/>
        </p:nvPicPr>
        <p:blipFill>
          <a:blip r:embed="rId5">
            <a:alphaModFix/>
          </a:blip>
          <a:stretch>
            <a:fillRect/>
          </a:stretch>
        </p:blipFill>
        <p:spPr>
          <a:xfrm>
            <a:off x="5991500" y="2352771"/>
            <a:ext cx="2466446" cy="746100"/>
          </a:xfrm>
          <a:prstGeom prst="rect">
            <a:avLst/>
          </a:prstGeom>
          <a:noFill/>
          <a:ln>
            <a:noFill/>
          </a:ln>
        </p:spPr>
      </p:pic>
      <p:sp>
        <p:nvSpPr>
          <p:cNvPr id="96" name="Google Shape;96;p13"/>
          <p:cNvSpPr txBox="1"/>
          <p:nvPr/>
        </p:nvSpPr>
        <p:spPr>
          <a:xfrm>
            <a:off x="1214700" y="3664113"/>
            <a:ext cx="8281500" cy="46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a:solidFill>
                  <a:schemeClr val="dk1"/>
                </a:solidFill>
                <a:latin typeface="Verdana"/>
                <a:ea typeface="Verdana"/>
                <a:cs typeface="Verdana"/>
                <a:sym typeface="Verdana"/>
              </a:rPr>
              <a:t>22 de febrero de 2019</a:t>
            </a:r>
            <a:endParaRPr/>
          </a:p>
        </p:txBody>
      </p:sp>
      <p:sp>
        <p:nvSpPr>
          <p:cNvPr id="97" name="Google Shape;97;p13"/>
          <p:cNvSpPr txBox="1"/>
          <p:nvPr/>
        </p:nvSpPr>
        <p:spPr>
          <a:xfrm>
            <a:off x="1371725" y="968840"/>
            <a:ext cx="8281500" cy="1077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US" sz="2000" b="1">
                <a:solidFill>
                  <a:schemeClr val="dk1"/>
                </a:solidFill>
                <a:latin typeface="Verdana"/>
                <a:ea typeface="Verdana"/>
                <a:cs typeface="Verdana"/>
                <a:sym typeface="Verdana"/>
              </a:rPr>
              <a:t>REPERCUSIÓN SOCIAL DE LA INVESTIGACIÓN</a:t>
            </a:r>
            <a:endParaRPr sz="2000" b="1">
              <a:solidFill>
                <a:schemeClr val="dk1"/>
              </a:solidFill>
              <a:latin typeface="Verdana"/>
              <a:ea typeface="Verdana"/>
              <a:cs typeface="Verdana"/>
              <a:sym typeface="Verdana"/>
            </a:endParaRPr>
          </a:p>
          <a:p>
            <a:pPr marL="0" lvl="0" indent="0" algn="ctr" rtl="0">
              <a:lnSpc>
                <a:spcPct val="90000"/>
              </a:lnSpc>
              <a:spcBef>
                <a:spcPts val="0"/>
              </a:spcBef>
              <a:spcAft>
                <a:spcPts val="0"/>
              </a:spcAft>
              <a:buNone/>
            </a:pPr>
            <a:r>
              <a:rPr lang="en-US" sz="2000" b="1">
                <a:solidFill>
                  <a:schemeClr val="dk1"/>
                </a:solidFill>
                <a:latin typeface="Verdana"/>
                <a:ea typeface="Verdana"/>
                <a:cs typeface="Verdana"/>
                <a:sym typeface="Verdana"/>
              </a:rPr>
              <a:t>¿CÓMO LLEGA LA CIENCIA AL CIUDADANO?</a:t>
            </a:r>
            <a:endParaRPr sz="2000" b="1">
              <a:solidFill>
                <a:schemeClr val="dk1"/>
              </a:solidFill>
              <a:latin typeface="Verdana"/>
              <a:ea typeface="Verdana"/>
              <a:cs typeface="Verdana"/>
              <a:sym typeface="Verdana"/>
            </a:endParaRPr>
          </a:p>
          <a:p>
            <a:pPr marL="0" lvl="0" indent="0" algn="ctr" rtl="0">
              <a:lnSpc>
                <a:spcPct val="90000"/>
              </a:lnSpc>
              <a:spcBef>
                <a:spcPts val="0"/>
              </a:spcBef>
              <a:spcAft>
                <a:spcPts val="0"/>
              </a:spcAft>
              <a:buNone/>
            </a:pPr>
            <a:endParaRPr sz="18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p:nvPr/>
        </p:nvSpPr>
        <p:spPr>
          <a:xfrm>
            <a:off x="1023300" y="1113000"/>
            <a:ext cx="8926200" cy="247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La Oficina de Información Científica (OIC) de la UC3M nace en el año 2005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vinculada al Vicerrectorado de Investigación y posteriormente se integró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en el Vicerrectorado de Comunicación y Cultura de la UC3M</a:t>
            </a:r>
            <a:br>
              <a:rPr lang="en-US" sz="1600" b="0" i="0" u="none" strike="noStrike" cap="none">
                <a:solidFill>
                  <a:srgbClr val="000000"/>
                </a:solidFill>
                <a:latin typeface="Verdana"/>
                <a:ea typeface="Verdana"/>
                <a:cs typeface="Verdana"/>
                <a:sym typeface="Verdana"/>
              </a:rPr>
            </a:br>
            <a:r>
              <a:rPr lang="en-US" sz="1600" b="0" i="0" u="none" strike="noStrike" cap="none">
                <a:solidFill>
                  <a:srgbClr val="000000"/>
                </a:solidFill>
                <a:latin typeface="Verdana"/>
                <a:ea typeface="Verdana"/>
                <a:cs typeface="Verdana"/>
                <a:sym typeface="Verdana"/>
              </a:rPr>
              <a:t/>
            </a:r>
            <a:br>
              <a:rPr lang="en-US" sz="1600" b="0" i="0" u="none" strike="noStrike" cap="none">
                <a:solidFill>
                  <a:srgbClr val="000000"/>
                </a:solidFill>
                <a:latin typeface="Verdana"/>
                <a:ea typeface="Verdana"/>
                <a:cs typeface="Verdana"/>
                <a:sym typeface="Verdana"/>
              </a:rPr>
            </a:br>
            <a:r>
              <a:rPr lang="en-US" sz="1600" b="0" i="0" u="none" strike="noStrike" cap="none">
                <a:solidFill>
                  <a:srgbClr val="000000"/>
                </a:solidFill>
                <a:latin typeface="Verdana"/>
                <a:ea typeface="Verdana"/>
                <a:cs typeface="Verdana"/>
                <a:sym typeface="Verdana"/>
              </a:rPr>
              <a:t>Pertenece a la Red de Unidades de Cultura Científica y de la Innovación (UCC+i)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de la Fundación Española para la Ciencia y la Tecnología desde el origen de esta red</a:t>
            </a:r>
            <a:br>
              <a:rPr lang="en-US" sz="1600" b="0" i="0" u="none" strike="noStrike" cap="none">
                <a:solidFill>
                  <a:srgbClr val="000000"/>
                </a:solidFill>
                <a:latin typeface="Verdana"/>
                <a:ea typeface="Verdana"/>
                <a:cs typeface="Verdana"/>
                <a:sym typeface="Verdana"/>
              </a:rPr>
            </a:b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Su objetivo es informar, divulgar, formar e investigar sobre I+D+i</a:t>
            </a:r>
            <a:r>
              <a:rPr lang="en-US" sz="1400" b="0" i="0" u="none" strike="noStrike" cap="none">
                <a:solidFill>
                  <a:srgbClr val="000000"/>
                </a:solidFill>
                <a:latin typeface="Arial"/>
                <a:ea typeface="Arial"/>
                <a:cs typeface="Arial"/>
                <a:sym typeface="Arial"/>
              </a:rPr>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166" name="Google Shape;166;p22"/>
          <p:cNvPicPr preferRelativeResize="0"/>
          <p:nvPr/>
        </p:nvPicPr>
        <p:blipFill rotWithShape="1">
          <a:blip r:embed="rId3">
            <a:alphaModFix/>
          </a:blip>
          <a:srcRect/>
          <a:stretch/>
        </p:blipFill>
        <p:spPr>
          <a:xfrm>
            <a:off x="678975" y="3736850"/>
            <a:ext cx="9568200" cy="3457500"/>
          </a:xfrm>
          <a:prstGeom prst="rect">
            <a:avLst/>
          </a:prstGeom>
          <a:noFill/>
          <a:ln>
            <a:noFill/>
          </a:ln>
        </p:spPr>
      </p:pic>
      <p:sp>
        <p:nvSpPr>
          <p:cNvPr id="167" name="Google Shape;167;p22"/>
          <p:cNvSpPr txBox="1"/>
          <p:nvPr/>
        </p:nvSpPr>
        <p:spPr>
          <a:xfrm>
            <a:off x="1066950" y="530675"/>
            <a:ext cx="8493000" cy="42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a:latin typeface="Verdana"/>
                <a:ea typeface="Verdana"/>
                <a:cs typeface="Verdana"/>
                <a:sym typeface="Verdana"/>
              </a:rPr>
              <a:t>La Oficina de Información Científica de la UC3M</a:t>
            </a:r>
            <a:endParaRPr sz="18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p:nvPr/>
        </p:nvSpPr>
        <p:spPr>
          <a:xfrm rot="-2003329">
            <a:off x="4672265" y="2672929"/>
            <a:ext cx="2104784" cy="2065012"/>
          </a:xfrm>
          <a:prstGeom prst="ellipse">
            <a:avLst/>
          </a:prstGeom>
          <a:solidFill>
            <a:srgbClr val="A1C3FA"/>
          </a:solidFill>
          <a:ln>
            <a:noFill/>
          </a:ln>
        </p:spPr>
        <p:txBody>
          <a:bodyPr spcFirstLastPara="1" wrap="square" lIns="109700" tIns="54850" rIns="109700" bIns="5485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  UCC+I</a:t>
            </a:r>
            <a:endParaRPr sz="2400" b="0" i="0" u="none" strike="noStrike" cap="none">
              <a:solidFill>
                <a:srgbClr val="000000"/>
              </a:solidFill>
              <a:latin typeface="Arial"/>
              <a:ea typeface="Arial"/>
              <a:cs typeface="Arial"/>
              <a:sym typeface="Arial"/>
            </a:endParaRPr>
          </a:p>
        </p:txBody>
      </p:sp>
      <p:grpSp>
        <p:nvGrpSpPr>
          <p:cNvPr id="174" name="Google Shape;174;p23"/>
          <p:cNvGrpSpPr/>
          <p:nvPr/>
        </p:nvGrpSpPr>
        <p:grpSpPr>
          <a:xfrm>
            <a:off x="1532031" y="1608541"/>
            <a:ext cx="3886339" cy="3367979"/>
            <a:chOff x="1978637" y="1202068"/>
            <a:chExt cx="2407147" cy="2190413"/>
          </a:xfrm>
        </p:grpSpPr>
        <p:sp>
          <p:nvSpPr>
            <p:cNvPr id="175" name="Google Shape;175;p23"/>
            <p:cNvSpPr/>
            <p:nvPr/>
          </p:nvSpPr>
          <p:spPr>
            <a:xfrm rot="-2081187">
              <a:off x="2278971" y="1519484"/>
              <a:ext cx="1601327" cy="1555582"/>
            </a:xfrm>
            <a:custGeom>
              <a:avLst/>
              <a:gdLst/>
              <a:ahLst/>
              <a:cxnLst/>
              <a:rect l="l" t="t" r="r" b="b"/>
              <a:pathLst>
                <a:path w="246" h="240" extrusionOk="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23"/>
            <p:cNvSpPr/>
            <p:nvPr/>
          </p:nvSpPr>
          <p:spPr>
            <a:xfrm rot="-2081188">
              <a:off x="2605674" y="1601249"/>
              <a:ext cx="1541190" cy="1320966"/>
            </a:xfrm>
            <a:custGeom>
              <a:avLst/>
              <a:gdLst/>
              <a:ahLst/>
              <a:cxnLst/>
              <a:rect l="l" t="t" r="r" b="b"/>
              <a:pathLst>
                <a:path w="248" h="213" extrusionOk="0">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0C58D3"/>
            </a:solidFill>
            <a:ln w="12700"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3"/>
            <p:cNvSpPr txBox="1"/>
            <p:nvPr/>
          </p:nvSpPr>
          <p:spPr>
            <a:xfrm rot="-4432199">
              <a:off x="2798390" y="1964894"/>
              <a:ext cx="1304451" cy="562537"/>
            </a:xfrm>
            <a:prstGeom prst="rect">
              <a:avLst/>
            </a:prstGeom>
            <a:noFill/>
            <a:ln>
              <a:noFill/>
            </a:ln>
          </p:spPr>
          <p:txBody>
            <a:bodyPr spcFirstLastPara="1" wrap="square" lIns="109700" tIns="109700" rIns="109700" bIns="109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INVESTIGACIÓN DEL IMPACTO</a:t>
              </a:r>
              <a:endParaRPr sz="1200" b="0" i="0" u="none" strike="noStrike" cap="none">
                <a:solidFill>
                  <a:srgbClr val="FFFFFF"/>
                </a:solidFill>
                <a:latin typeface="Roboto"/>
                <a:ea typeface="Roboto"/>
                <a:cs typeface="Roboto"/>
                <a:sym typeface="Roboto"/>
              </a:endParaRPr>
            </a:p>
          </p:txBody>
        </p:sp>
      </p:grpSp>
      <p:grpSp>
        <p:nvGrpSpPr>
          <p:cNvPr id="178" name="Google Shape;178;p23"/>
          <p:cNvGrpSpPr/>
          <p:nvPr/>
        </p:nvGrpSpPr>
        <p:grpSpPr>
          <a:xfrm>
            <a:off x="2966473" y="3757888"/>
            <a:ext cx="3403375" cy="3747384"/>
            <a:chOff x="2867111" y="2599927"/>
            <a:chExt cx="2108006" cy="2437165"/>
          </a:xfrm>
        </p:grpSpPr>
        <p:sp>
          <p:nvSpPr>
            <p:cNvPr id="179" name="Google Shape;179;p23"/>
            <p:cNvSpPr/>
            <p:nvPr/>
          </p:nvSpPr>
          <p:spPr>
            <a:xfrm rot="-2081188">
              <a:off x="3325156" y="2966530"/>
              <a:ext cx="1061085" cy="1941128"/>
            </a:xfrm>
            <a:custGeom>
              <a:avLst/>
              <a:gdLst/>
              <a:ahLst/>
              <a:cxnLst/>
              <a:rect l="l" t="t" r="r" b="b"/>
              <a:pathLst>
                <a:path w="163" h="300" extrusionOk="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3"/>
            <p:cNvSpPr/>
            <p:nvPr/>
          </p:nvSpPr>
          <p:spPr>
            <a:xfrm rot="-2081187">
              <a:off x="3456358" y="2773799"/>
              <a:ext cx="1138968" cy="1690435"/>
            </a:xfrm>
            <a:custGeom>
              <a:avLst/>
              <a:gdLst/>
              <a:ahLst/>
              <a:cxnLst/>
              <a:rect l="l" t="t" r="r" b="b"/>
              <a:pathLst>
                <a:path w="183" h="273" extrusionOk="0">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0D5DDF"/>
            </a:solidFill>
            <a:ln w="12700"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3"/>
            <p:cNvSpPr txBox="1"/>
            <p:nvPr/>
          </p:nvSpPr>
          <p:spPr>
            <a:xfrm rot="2156063">
              <a:off x="3231785" y="3231412"/>
              <a:ext cx="1304574" cy="562882"/>
            </a:xfrm>
            <a:prstGeom prst="rect">
              <a:avLst/>
            </a:prstGeom>
            <a:noFill/>
            <a:ln>
              <a:noFill/>
            </a:ln>
          </p:spPr>
          <p:txBody>
            <a:bodyPr spcFirstLastPara="1" wrap="square" lIns="109700" tIns="109700" rIns="109700" bIns="109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GESTIÓN Y ADMINISTRACIÓN</a:t>
              </a:r>
              <a:endParaRPr sz="1200" b="0" i="0" u="none" strike="noStrike" cap="none">
                <a:solidFill>
                  <a:srgbClr val="FFFFFF"/>
                </a:solidFill>
                <a:latin typeface="Roboto"/>
                <a:ea typeface="Roboto"/>
                <a:cs typeface="Roboto"/>
                <a:sym typeface="Roboto"/>
              </a:endParaRPr>
            </a:p>
          </p:txBody>
        </p:sp>
      </p:grpSp>
      <p:grpSp>
        <p:nvGrpSpPr>
          <p:cNvPr id="182" name="Google Shape;182;p23"/>
          <p:cNvGrpSpPr/>
          <p:nvPr/>
        </p:nvGrpSpPr>
        <p:grpSpPr>
          <a:xfrm>
            <a:off x="5340441" y="3549523"/>
            <a:ext cx="3914367" cy="3225182"/>
            <a:chOff x="4337515" y="2464414"/>
            <a:chExt cx="2424507" cy="2097542"/>
          </a:xfrm>
        </p:grpSpPr>
        <p:sp>
          <p:nvSpPr>
            <p:cNvPr id="183" name="Google Shape;183;p23"/>
            <p:cNvSpPr/>
            <p:nvPr/>
          </p:nvSpPr>
          <p:spPr>
            <a:xfrm rot="-2081187">
              <a:off x="4648818" y="3375680"/>
              <a:ext cx="2119401" cy="640096"/>
            </a:xfrm>
            <a:custGeom>
              <a:avLst/>
              <a:gdLst/>
              <a:ahLst/>
              <a:cxnLst/>
              <a:rect l="l" t="t" r="r" b="b"/>
              <a:pathLst>
                <a:path w="326" h="99" extrusionOk="0">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3"/>
            <p:cNvSpPr/>
            <p:nvPr/>
          </p:nvSpPr>
          <p:spPr>
            <a:xfrm rot="-2081187">
              <a:off x="4457034" y="2893418"/>
              <a:ext cx="1815979" cy="987157"/>
            </a:xfrm>
            <a:custGeom>
              <a:avLst/>
              <a:gdLst/>
              <a:ahLst/>
              <a:cxnLst/>
              <a:rect l="l" t="t" r="r" b="b"/>
              <a:pathLst>
                <a:path w="292" h="159" extrusionOk="0">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0E65F0"/>
            </a:solidFill>
            <a:ln w="12700"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23"/>
            <p:cNvSpPr txBox="1"/>
            <p:nvPr/>
          </p:nvSpPr>
          <p:spPr>
            <a:xfrm rot="-2245873">
              <a:off x="4639442" y="3207930"/>
              <a:ext cx="1304523" cy="563064"/>
            </a:xfrm>
            <a:prstGeom prst="rect">
              <a:avLst/>
            </a:prstGeom>
            <a:noFill/>
            <a:ln>
              <a:noFill/>
            </a:ln>
          </p:spPr>
          <p:txBody>
            <a:bodyPr spcFirstLastPara="1" wrap="square" lIns="109700" tIns="109700" rIns="109700" bIns="109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FORMACIÓN Y DOCENCIA</a:t>
              </a:r>
              <a:endParaRPr sz="1200" b="0" i="0" u="none" strike="noStrike" cap="none">
                <a:solidFill>
                  <a:srgbClr val="FFFFFF"/>
                </a:solidFill>
                <a:latin typeface="Roboto"/>
                <a:ea typeface="Roboto"/>
                <a:cs typeface="Roboto"/>
                <a:sym typeface="Roboto"/>
              </a:endParaRPr>
            </a:p>
          </p:txBody>
        </p:sp>
      </p:grpSp>
      <p:grpSp>
        <p:nvGrpSpPr>
          <p:cNvPr id="186" name="Google Shape;186;p23"/>
          <p:cNvGrpSpPr/>
          <p:nvPr/>
        </p:nvGrpSpPr>
        <p:grpSpPr>
          <a:xfrm>
            <a:off x="3605790" y="-130077"/>
            <a:ext cx="3784553" cy="3645140"/>
            <a:chOff x="3263096" y="71334"/>
            <a:chExt cx="2344103" cy="2370669"/>
          </a:xfrm>
        </p:grpSpPr>
        <p:sp>
          <p:nvSpPr>
            <p:cNvPr id="187" name="Google Shape;187;p23"/>
            <p:cNvSpPr/>
            <p:nvPr/>
          </p:nvSpPr>
          <p:spPr>
            <a:xfrm rot="-2081187">
              <a:off x="3407226" y="525393"/>
              <a:ext cx="1943480" cy="1113468"/>
            </a:xfrm>
            <a:custGeom>
              <a:avLst/>
              <a:gdLst/>
              <a:ahLst/>
              <a:cxnLst/>
              <a:rect l="l" t="t" r="r" b="b"/>
              <a:pathLst>
                <a:path w="299" h="172" extrusionOk="0">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3"/>
            <p:cNvSpPr/>
            <p:nvPr/>
          </p:nvSpPr>
          <p:spPr>
            <a:xfrm rot="-2081187">
              <a:off x="3761328" y="760580"/>
              <a:ext cx="1606237" cy="1343790"/>
            </a:xfrm>
            <a:custGeom>
              <a:avLst/>
              <a:gdLst/>
              <a:ahLst/>
              <a:cxnLst/>
              <a:rect l="l" t="t" r="r" b="b"/>
              <a:pathLst>
                <a:path w="258" h="217" extrusionOk="0">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0944A1"/>
            </a:solidFill>
            <a:ln w="12700"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3"/>
            <p:cNvSpPr txBox="1"/>
            <p:nvPr/>
          </p:nvSpPr>
          <p:spPr>
            <a:xfrm>
              <a:off x="3919788" y="1123225"/>
              <a:ext cx="1304400" cy="563100"/>
            </a:xfrm>
            <a:prstGeom prst="rect">
              <a:avLst/>
            </a:prstGeom>
            <a:noFill/>
            <a:ln>
              <a:noFill/>
            </a:ln>
          </p:spPr>
          <p:txBody>
            <a:bodyPr spcFirstLastPara="1" wrap="square" lIns="109700" tIns="109700" rIns="109700" bIns="109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COMUNICACIÓN DEL I+D+I</a:t>
              </a:r>
              <a:endParaRPr sz="1200" b="0" i="0" u="none" strike="noStrike" cap="none">
                <a:solidFill>
                  <a:srgbClr val="FFFFFF"/>
                </a:solidFill>
                <a:latin typeface="Roboto"/>
                <a:ea typeface="Roboto"/>
                <a:cs typeface="Roboto"/>
                <a:sym typeface="Roboto"/>
              </a:endParaRPr>
            </a:p>
          </p:txBody>
        </p:sp>
      </p:grpSp>
      <p:grpSp>
        <p:nvGrpSpPr>
          <p:cNvPr id="190" name="Google Shape;190;p23"/>
          <p:cNvGrpSpPr/>
          <p:nvPr/>
        </p:nvGrpSpPr>
        <p:grpSpPr>
          <a:xfrm>
            <a:off x="5753417" y="997049"/>
            <a:ext cx="3662883" cy="3757894"/>
            <a:chOff x="4593307" y="804376"/>
            <a:chExt cx="2268741" cy="2444000"/>
          </a:xfrm>
        </p:grpSpPr>
        <p:sp>
          <p:nvSpPr>
            <p:cNvPr id="191" name="Google Shape;191;p23"/>
            <p:cNvSpPr/>
            <p:nvPr/>
          </p:nvSpPr>
          <p:spPr>
            <a:xfrm rot="-2081188">
              <a:off x="5623193" y="814800"/>
              <a:ext cx="698156" cy="2118270"/>
            </a:xfrm>
            <a:custGeom>
              <a:avLst/>
              <a:gdLst/>
              <a:ahLst/>
              <a:cxnLst/>
              <a:rect l="l" t="t" r="r" b="b"/>
              <a:pathLst>
                <a:path w="107" h="328" extrusionOk="0">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3"/>
            <p:cNvSpPr/>
            <p:nvPr/>
          </p:nvSpPr>
          <p:spPr>
            <a:xfrm rot="-2081187">
              <a:off x="5001092" y="1289142"/>
              <a:ext cx="1148261" cy="1791718"/>
            </a:xfrm>
            <a:custGeom>
              <a:avLst/>
              <a:gdLst/>
              <a:ahLst/>
              <a:cxnLst/>
              <a:rect l="l" t="t" r="r" b="b"/>
              <a:pathLst>
                <a:path w="184" h="289" extrusionOk="0">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307BF3"/>
            </a:solidFill>
            <a:ln w="12700" cap="flat" cmpd="sng">
              <a:solidFill>
                <a:srgbClr val="FFFFFF"/>
              </a:solidFill>
              <a:prstDash val="solid"/>
              <a:miter lim="8000"/>
              <a:headEnd type="none" w="sm" len="sm"/>
              <a:tailEnd type="none" w="sm" len="sm"/>
            </a:ln>
          </p:spPr>
          <p:txBody>
            <a:bodyPr spcFirstLastPara="1" wrap="square" lIns="109700" tIns="54850" rIns="109700" bIns="5485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3"/>
            <p:cNvSpPr txBox="1"/>
            <p:nvPr/>
          </p:nvSpPr>
          <p:spPr>
            <a:xfrm rot="4352156">
              <a:off x="5032997" y="1939707"/>
              <a:ext cx="1304532" cy="562935"/>
            </a:xfrm>
            <a:prstGeom prst="rect">
              <a:avLst/>
            </a:prstGeom>
            <a:noFill/>
            <a:ln>
              <a:noFill/>
            </a:ln>
          </p:spPr>
          <p:txBody>
            <a:bodyPr spcFirstLastPara="1" wrap="square" lIns="109700" tIns="109700" rIns="109700" bIns="109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Roboto"/>
                  <a:ea typeface="Roboto"/>
                  <a:cs typeface="Roboto"/>
                  <a:sym typeface="Roboto"/>
                </a:rPr>
                <a:t>DIVULGACIÓN CIENTÍFICA </a:t>
              </a:r>
              <a:endParaRPr sz="1200" b="0" i="0" u="none" strike="noStrike" cap="none">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4"/>
          <p:cNvSpPr txBox="1"/>
          <p:nvPr/>
        </p:nvSpPr>
        <p:spPr>
          <a:xfrm>
            <a:off x="4200516" y="6684586"/>
            <a:ext cx="2609400" cy="33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https://shar.es/amWIjR</a:t>
            </a:r>
            <a:r>
              <a:rPr lang="en-US" sz="14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pic>
        <p:nvPicPr>
          <p:cNvPr id="200" name="Google Shape;200;p24"/>
          <p:cNvPicPr preferRelativeResize="0"/>
          <p:nvPr/>
        </p:nvPicPr>
        <p:blipFill rotWithShape="1">
          <a:blip r:embed="rId4">
            <a:alphaModFix/>
          </a:blip>
          <a:srcRect l="22950" t="8984" r="25438" b="7031"/>
          <a:stretch/>
        </p:blipFill>
        <p:spPr>
          <a:xfrm>
            <a:off x="2057376" y="514328"/>
            <a:ext cx="6715172" cy="6143668"/>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5"/>
          <p:cNvSpPr txBox="1"/>
          <p:nvPr/>
        </p:nvSpPr>
        <p:spPr>
          <a:xfrm>
            <a:off x="3986202" y="6229368"/>
            <a:ext cx="3000000" cy="49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https://youtu.be/u8bxfCJ_rbA</a:t>
            </a:r>
            <a:r>
              <a:rPr lang="en-US" sz="14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pic>
        <p:nvPicPr>
          <p:cNvPr id="207" name="Google Shape;207;p25"/>
          <p:cNvPicPr preferRelativeResize="0"/>
          <p:nvPr/>
        </p:nvPicPr>
        <p:blipFill rotWithShape="1">
          <a:blip r:embed="rId4">
            <a:alphaModFix/>
          </a:blip>
          <a:srcRect/>
          <a:stretch/>
        </p:blipFill>
        <p:spPr>
          <a:xfrm>
            <a:off x="2771756" y="942956"/>
            <a:ext cx="5536241" cy="5225391"/>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6"/>
          <p:cNvPicPr preferRelativeResize="0"/>
          <p:nvPr/>
        </p:nvPicPr>
        <p:blipFill rotWithShape="1">
          <a:blip r:embed="rId3">
            <a:alphaModFix/>
          </a:blip>
          <a:srcRect l="13177" t="20506" r="18188" b="623"/>
          <a:stretch/>
        </p:blipFill>
        <p:spPr>
          <a:xfrm>
            <a:off x="2128814" y="1157270"/>
            <a:ext cx="7275719" cy="4983752"/>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7"/>
          <p:cNvPicPr preferRelativeResize="0"/>
          <p:nvPr/>
        </p:nvPicPr>
        <p:blipFill rotWithShape="1">
          <a:blip r:embed="rId3">
            <a:alphaModFix/>
          </a:blip>
          <a:srcRect l="18865" t="31157" r="44107" b="4224"/>
          <a:stretch/>
        </p:blipFill>
        <p:spPr>
          <a:xfrm>
            <a:off x="1342996" y="1371584"/>
            <a:ext cx="4500594" cy="4763751"/>
          </a:xfrm>
          <a:prstGeom prst="rect">
            <a:avLst/>
          </a:prstGeom>
          <a:noFill/>
          <a:ln>
            <a:noFill/>
          </a:ln>
        </p:spPr>
      </p:pic>
      <p:pic>
        <p:nvPicPr>
          <p:cNvPr id="220" name="Google Shape;220;p27"/>
          <p:cNvPicPr preferRelativeResize="0"/>
          <p:nvPr/>
        </p:nvPicPr>
        <p:blipFill rotWithShape="1">
          <a:blip r:embed="rId4">
            <a:alphaModFix/>
          </a:blip>
          <a:srcRect/>
          <a:stretch/>
        </p:blipFill>
        <p:spPr>
          <a:xfrm>
            <a:off x="6843722" y="4229104"/>
            <a:ext cx="3040125" cy="2479968"/>
          </a:xfrm>
          <a:prstGeom prst="rect">
            <a:avLst/>
          </a:prstGeom>
          <a:noFill/>
          <a:ln>
            <a:noFill/>
          </a:ln>
        </p:spPr>
      </p:pic>
      <p:pic>
        <p:nvPicPr>
          <p:cNvPr id="221" name="Google Shape;221;p27"/>
          <p:cNvPicPr preferRelativeResize="0"/>
          <p:nvPr/>
        </p:nvPicPr>
        <p:blipFill rotWithShape="1">
          <a:blip r:embed="rId5">
            <a:alphaModFix/>
          </a:blip>
          <a:srcRect/>
          <a:stretch/>
        </p:blipFill>
        <p:spPr>
          <a:xfrm>
            <a:off x="6986598" y="371452"/>
            <a:ext cx="3040118" cy="3267747"/>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28"/>
          <p:cNvPicPr preferRelativeResize="0"/>
          <p:nvPr/>
        </p:nvPicPr>
        <p:blipFill rotWithShape="1">
          <a:blip r:embed="rId3">
            <a:alphaModFix/>
          </a:blip>
          <a:srcRect l="18949" t="9901" r="15411" b="2708"/>
          <a:stretch/>
        </p:blipFill>
        <p:spPr>
          <a:xfrm>
            <a:off x="2181900" y="1033425"/>
            <a:ext cx="7011299" cy="5248326"/>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9"/>
          <p:cNvPicPr preferRelativeResize="0"/>
          <p:nvPr/>
        </p:nvPicPr>
        <p:blipFill rotWithShape="1">
          <a:blip r:embed="rId3">
            <a:alphaModFix/>
          </a:blip>
          <a:srcRect l="13214" t="11123" r="13206" b="2579"/>
          <a:stretch/>
        </p:blipFill>
        <p:spPr>
          <a:xfrm>
            <a:off x="1674100" y="1143763"/>
            <a:ext cx="7624599" cy="5027676"/>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30"/>
          <p:cNvPicPr preferRelativeResize="0"/>
          <p:nvPr/>
        </p:nvPicPr>
        <p:blipFill rotWithShape="1">
          <a:blip r:embed="rId3">
            <a:alphaModFix/>
          </a:blip>
          <a:srcRect l="20091" t="9566" r="20341" b="1693"/>
          <a:stretch/>
        </p:blipFill>
        <p:spPr>
          <a:xfrm>
            <a:off x="2224501" y="769376"/>
            <a:ext cx="6896552" cy="5776451"/>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1"/>
          <p:cNvPicPr preferRelativeResize="0"/>
          <p:nvPr/>
        </p:nvPicPr>
        <p:blipFill rotWithShape="1">
          <a:blip r:embed="rId3">
            <a:alphaModFix/>
          </a:blip>
          <a:srcRect l="11614" t="10176" r="12674"/>
          <a:stretch/>
        </p:blipFill>
        <p:spPr>
          <a:xfrm>
            <a:off x="1932350" y="1053176"/>
            <a:ext cx="7809125" cy="5208851"/>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4"/>
          <p:cNvPicPr preferRelativeResize="0"/>
          <p:nvPr/>
        </p:nvPicPr>
        <p:blipFill rotWithShape="1">
          <a:blip r:embed="rId3">
            <a:alphaModFix/>
          </a:blip>
          <a:srcRect l="18669" t="25393" r="19837" b="3315"/>
          <a:stretch/>
        </p:blipFill>
        <p:spPr>
          <a:xfrm>
            <a:off x="1387485" y="1111545"/>
            <a:ext cx="8001000" cy="52149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2"/>
          <p:cNvPicPr preferRelativeResize="0"/>
          <p:nvPr/>
        </p:nvPicPr>
        <p:blipFill rotWithShape="1">
          <a:blip r:embed="rId3">
            <a:alphaModFix/>
          </a:blip>
          <a:srcRect l="15935" t="10176" r="16623"/>
          <a:stretch/>
        </p:blipFill>
        <p:spPr>
          <a:xfrm>
            <a:off x="2211175" y="1140750"/>
            <a:ext cx="7039801" cy="527122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3"/>
          <p:cNvPicPr preferRelativeResize="0"/>
          <p:nvPr/>
        </p:nvPicPr>
        <p:blipFill rotWithShape="1">
          <a:blip r:embed="rId3">
            <a:alphaModFix/>
          </a:blip>
          <a:srcRect l="33493" t="8792" r="41799"/>
          <a:stretch/>
        </p:blipFill>
        <p:spPr>
          <a:xfrm>
            <a:off x="1414434" y="442890"/>
            <a:ext cx="3097992" cy="6636210"/>
          </a:xfrm>
          <a:prstGeom prst="rect">
            <a:avLst/>
          </a:prstGeom>
          <a:noFill/>
          <a:ln>
            <a:noFill/>
          </a:ln>
        </p:spPr>
      </p:pic>
      <p:pic>
        <p:nvPicPr>
          <p:cNvPr id="258" name="Google Shape;258;p33"/>
          <p:cNvPicPr preferRelativeResize="0"/>
          <p:nvPr/>
        </p:nvPicPr>
        <p:blipFill rotWithShape="1">
          <a:blip r:embed="rId4">
            <a:alphaModFix/>
          </a:blip>
          <a:srcRect l="15739" t="7787" r="11659" b="10062"/>
          <a:stretch/>
        </p:blipFill>
        <p:spPr>
          <a:xfrm>
            <a:off x="5125300" y="1991425"/>
            <a:ext cx="5637826" cy="37973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4"/>
          <p:cNvPicPr preferRelativeResize="0"/>
          <p:nvPr/>
        </p:nvPicPr>
        <p:blipFill rotWithShape="1">
          <a:blip r:embed="rId3">
            <a:alphaModFix/>
          </a:blip>
          <a:srcRect/>
          <a:stretch/>
        </p:blipFill>
        <p:spPr>
          <a:xfrm>
            <a:off x="771492" y="2085963"/>
            <a:ext cx="5146458" cy="3234911"/>
          </a:xfrm>
          <a:prstGeom prst="rect">
            <a:avLst/>
          </a:prstGeom>
          <a:noFill/>
          <a:ln>
            <a:noFill/>
          </a:ln>
        </p:spPr>
      </p:pic>
      <p:pic>
        <p:nvPicPr>
          <p:cNvPr id="265" name="Google Shape;265;p34"/>
          <p:cNvPicPr preferRelativeResize="0"/>
          <p:nvPr/>
        </p:nvPicPr>
        <p:blipFill rotWithShape="1">
          <a:blip r:embed="rId4">
            <a:alphaModFix/>
          </a:blip>
          <a:srcRect/>
          <a:stretch/>
        </p:blipFill>
        <p:spPr>
          <a:xfrm>
            <a:off x="6343655" y="1657336"/>
            <a:ext cx="4244343" cy="3992102"/>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5"/>
          <p:cNvSpPr txBox="1"/>
          <p:nvPr/>
        </p:nvSpPr>
        <p:spPr>
          <a:xfrm>
            <a:off x="326150" y="338775"/>
            <a:ext cx="5423100" cy="6682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Dosier de seguimiento de impacto en web y medios de comunicación de las noticias de I+D+i</a:t>
            </a:r>
            <a:endParaRPr sz="1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Diseñan un robot subterráneo inteligente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para entornos urbanos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a:r>
            <a:br>
              <a:rPr lang="en-US" sz="1600" b="0" i="0" u="none" strike="noStrike" cap="none">
                <a:solidFill>
                  <a:srgbClr val="000000"/>
                </a:solidFill>
                <a:latin typeface="Verdana"/>
                <a:ea typeface="Verdana"/>
                <a:cs typeface="Verdana"/>
                <a:sym typeface="Verdana"/>
              </a:rPr>
            </a:br>
            <a:r>
              <a:rPr lang="en-US" sz="1600" b="0" i="0" u="none" strike="noStrike" cap="none">
                <a:solidFill>
                  <a:srgbClr val="000000"/>
                </a:solidFill>
                <a:latin typeface="Verdana"/>
                <a:ea typeface="Verdana"/>
                <a:cs typeface="Verdana"/>
                <a:sym typeface="Verdana"/>
              </a:rPr>
              <a:t>La UC3M coordina el proyecto europeo BADGER</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21-06-17</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Resumen de apariciones: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Difusión institucional: 		21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Medios nacionales: 			21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Medios internacionales: 		14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Webs diversas: 				46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Verdana"/>
                <a:ea typeface="Verdana"/>
                <a:cs typeface="Verdana"/>
                <a:sym typeface="Verdana"/>
              </a:rPr>
              <a:t>Total: 102 apariciones</a:t>
            </a:r>
            <a:endParaRPr sz="1600" b="1" i="0" u="none" strike="noStrike" cap="none">
              <a:solidFill>
                <a:srgbClr val="000000"/>
              </a:solidFill>
              <a:latin typeface="Verdana"/>
              <a:ea typeface="Verdana"/>
              <a:cs typeface="Verdana"/>
              <a:sym typeface="Verdana"/>
            </a:endParaRPr>
          </a:p>
        </p:txBody>
      </p:sp>
      <p:pic>
        <p:nvPicPr>
          <p:cNvPr id="272" name="Google Shape;272;p35"/>
          <p:cNvPicPr preferRelativeResize="0"/>
          <p:nvPr/>
        </p:nvPicPr>
        <p:blipFill rotWithShape="1">
          <a:blip r:embed="rId3">
            <a:alphaModFix/>
          </a:blip>
          <a:srcRect/>
          <a:stretch/>
        </p:blipFill>
        <p:spPr>
          <a:xfrm>
            <a:off x="6067212" y="152400"/>
            <a:ext cx="4753188" cy="7162800"/>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p:cNvSpPr txBox="1"/>
          <p:nvPr/>
        </p:nvSpPr>
        <p:spPr>
          <a:xfrm>
            <a:off x="3741912" y="6515120"/>
            <a:ext cx="3459000" cy="46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highlight>
                  <a:srgbClr val="FFFFFF"/>
                </a:highlight>
                <a:latin typeface="Verdana"/>
                <a:ea typeface="Verdana"/>
                <a:cs typeface="Verdana"/>
                <a:sym typeface="Verdana"/>
                <a:hlinkClick r:id="rId3"/>
              </a:rPr>
              <a:t>http://hdl.handle.net/10016/26474</a:t>
            </a:r>
            <a:endParaRPr sz="1400" b="0" i="0" u="none" strike="noStrike" cap="none">
              <a:solidFill>
                <a:srgbClr val="000000"/>
              </a:solidFill>
              <a:latin typeface="Verdana"/>
              <a:ea typeface="Verdana"/>
              <a:cs typeface="Verdana"/>
              <a:sym typeface="Verdana"/>
            </a:endParaRPr>
          </a:p>
        </p:txBody>
      </p:sp>
      <p:pic>
        <p:nvPicPr>
          <p:cNvPr id="279" name="Google Shape;279;p36"/>
          <p:cNvPicPr preferRelativeResize="0"/>
          <p:nvPr/>
        </p:nvPicPr>
        <p:blipFill rotWithShape="1">
          <a:blip r:embed="rId4">
            <a:alphaModFix/>
          </a:blip>
          <a:srcRect/>
          <a:stretch/>
        </p:blipFill>
        <p:spPr>
          <a:xfrm>
            <a:off x="1128682" y="1085832"/>
            <a:ext cx="8736389" cy="5343542"/>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p:nvPr/>
        </p:nvSpPr>
        <p:spPr>
          <a:xfrm>
            <a:off x="1843062" y="6229368"/>
            <a:ext cx="3000000" cy="41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https://shar.es/amWOTE</a:t>
            </a:r>
            <a:r>
              <a:rPr lang="en-US" sz="14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pic>
        <p:nvPicPr>
          <p:cNvPr id="286" name="Google Shape;286;p37"/>
          <p:cNvPicPr preferRelativeResize="0"/>
          <p:nvPr/>
        </p:nvPicPr>
        <p:blipFill rotWithShape="1">
          <a:blip r:embed="rId4">
            <a:alphaModFix/>
          </a:blip>
          <a:srcRect/>
          <a:stretch/>
        </p:blipFill>
        <p:spPr>
          <a:xfrm>
            <a:off x="1342996" y="728642"/>
            <a:ext cx="3872801" cy="5456428"/>
          </a:xfrm>
          <a:prstGeom prst="rect">
            <a:avLst/>
          </a:prstGeom>
          <a:noFill/>
          <a:ln>
            <a:noFill/>
          </a:ln>
        </p:spPr>
      </p:pic>
      <p:sp>
        <p:nvSpPr>
          <p:cNvPr id="287" name="Google Shape;287;p37"/>
          <p:cNvSpPr txBox="1"/>
          <p:nvPr/>
        </p:nvSpPr>
        <p:spPr>
          <a:xfrm>
            <a:off x="6637425" y="438125"/>
            <a:ext cx="3645900" cy="625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Impacto global </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Unas 2700 apariciones</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Más de 100.000 visualizaciones de los vídeos </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Difusión de la marca UC3M en países de los cinco continentes: Europa (Dinamarca, Francia, Grecia, Italia, Reino Unido…), América (Argentina, Bolivia, Brasil, Canadá, Chile, Estados Unidos, Honduras, México, Venezuela...), Asia (Bahrein, China, Emiratos Árabes, Japón, India, Malasia, entre otros), África (Kenia, Marruecos o Sudáfrica, por ejemplo) y Oceanía (Australia, Nueva Zelanda...).</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8"/>
          <p:cNvPicPr preferRelativeResize="0"/>
          <p:nvPr/>
        </p:nvPicPr>
        <p:blipFill rotWithShape="1">
          <a:blip r:embed="rId3">
            <a:alphaModFix/>
          </a:blip>
          <a:srcRect b="1273"/>
          <a:stretch/>
        </p:blipFill>
        <p:spPr>
          <a:xfrm>
            <a:off x="1327425" y="888675"/>
            <a:ext cx="8550900" cy="59106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9"/>
          <p:cNvPicPr preferRelativeResize="0"/>
          <p:nvPr/>
        </p:nvPicPr>
        <p:blipFill rotWithShape="1">
          <a:blip r:embed="rId3">
            <a:alphaModFix/>
          </a:blip>
          <a:srcRect l="19767" t="21423" r="17638" b="13078"/>
          <a:stretch/>
        </p:blipFill>
        <p:spPr>
          <a:xfrm>
            <a:off x="199988" y="1085832"/>
            <a:ext cx="10354836" cy="6018655"/>
          </a:xfrm>
          <a:prstGeom prst="rect">
            <a:avLst/>
          </a:prstGeom>
          <a:noFill/>
          <a:ln>
            <a:noFill/>
          </a:ln>
        </p:spPr>
      </p:pic>
      <p:sp>
        <p:nvSpPr>
          <p:cNvPr id="300" name="Google Shape;300;p39"/>
          <p:cNvSpPr txBox="1"/>
          <p:nvPr/>
        </p:nvSpPr>
        <p:spPr>
          <a:xfrm>
            <a:off x="2387950" y="559125"/>
            <a:ext cx="7117200" cy="52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chemeClr val="dk1"/>
                </a:solidFill>
                <a:latin typeface="Verdana"/>
                <a:ea typeface="Verdana"/>
                <a:cs typeface="Verdana"/>
                <a:sym typeface="Verdana"/>
              </a:rPr>
              <a:t>Investigadoras</a:t>
            </a:r>
            <a:r>
              <a:rPr lang="en-US" sz="1800" b="1" i="0" u="none" strike="noStrike" cap="none" dirty="0">
                <a:solidFill>
                  <a:schemeClr val="dk1"/>
                </a:solidFill>
                <a:latin typeface="Verdana"/>
                <a:ea typeface="Verdana"/>
                <a:cs typeface="Verdana"/>
                <a:sym typeface="Verdana"/>
              </a:rPr>
              <a:t> e </a:t>
            </a:r>
            <a:r>
              <a:rPr lang="en-US" sz="1800" b="1" i="0" u="none" strike="noStrike" cap="none" dirty="0" err="1">
                <a:solidFill>
                  <a:schemeClr val="dk1"/>
                </a:solidFill>
                <a:latin typeface="Verdana"/>
                <a:ea typeface="Verdana"/>
                <a:cs typeface="Verdana"/>
                <a:sym typeface="Verdana"/>
              </a:rPr>
              <a:t>investigadores</a:t>
            </a:r>
            <a:r>
              <a:rPr lang="en-US" sz="1800" b="1" i="0" u="none" strike="noStrike" cap="none" dirty="0">
                <a:solidFill>
                  <a:schemeClr val="dk1"/>
                </a:solidFill>
                <a:latin typeface="Verdana"/>
                <a:ea typeface="Verdana"/>
                <a:cs typeface="Verdana"/>
                <a:sym typeface="Verdana"/>
              </a:rPr>
              <a:t> con </a:t>
            </a:r>
            <a:r>
              <a:rPr lang="en-US" sz="1800" b="1" i="0" u="none" strike="noStrike" cap="none" dirty="0" err="1">
                <a:solidFill>
                  <a:schemeClr val="dk1"/>
                </a:solidFill>
                <a:latin typeface="Verdana"/>
                <a:ea typeface="Verdana"/>
                <a:cs typeface="Verdana"/>
                <a:sym typeface="Verdana"/>
              </a:rPr>
              <a:t>impacto</a:t>
            </a:r>
            <a:r>
              <a:rPr lang="en-US" sz="1800" b="1" i="0" u="none" strike="noStrike" cap="none" dirty="0">
                <a:solidFill>
                  <a:schemeClr val="dk1"/>
                </a:solidFill>
                <a:latin typeface="Verdana"/>
                <a:ea typeface="Verdana"/>
                <a:cs typeface="Verdana"/>
                <a:sym typeface="Verdana"/>
              </a:rPr>
              <a:t> social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0"/>
          <p:cNvPicPr preferRelativeResize="0"/>
          <p:nvPr/>
        </p:nvPicPr>
        <p:blipFill rotWithShape="1">
          <a:blip r:embed="rId3">
            <a:alphaModFix/>
          </a:blip>
          <a:srcRect/>
          <a:stretch/>
        </p:blipFill>
        <p:spPr>
          <a:xfrm>
            <a:off x="2057376" y="1871650"/>
            <a:ext cx="7039546" cy="4250972"/>
          </a:xfrm>
          <a:prstGeom prst="rect">
            <a:avLst/>
          </a:prstGeom>
          <a:noFill/>
          <a:ln>
            <a:noFill/>
          </a:ln>
        </p:spPr>
      </p:pic>
      <p:sp>
        <p:nvSpPr>
          <p:cNvPr id="307" name="Google Shape;307;p40"/>
          <p:cNvSpPr txBox="1"/>
          <p:nvPr/>
        </p:nvSpPr>
        <p:spPr>
          <a:xfrm>
            <a:off x="888100" y="450150"/>
            <a:ext cx="9395100" cy="1061700"/>
          </a:xfrm>
          <a:prstGeom prst="rect">
            <a:avLst/>
          </a:prstGeom>
          <a:noFill/>
          <a:ln>
            <a:noFill/>
          </a:ln>
        </p:spPr>
        <p:txBody>
          <a:bodyPr spcFirstLastPara="1" wrap="square" lIns="91425" tIns="91425" rIns="91425" bIns="91425" anchor="t" anchorCtr="0">
            <a:noAutofit/>
          </a:bodyPr>
          <a:lstStyle/>
          <a:p>
            <a:pPr marL="401320" marR="401955" lvl="0" indent="0" algn="ctr" rtl="0">
              <a:lnSpc>
                <a:spcPct val="100000"/>
              </a:lnSpc>
              <a:spcBef>
                <a:spcPts val="850"/>
              </a:spcBef>
              <a:spcAft>
                <a:spcPts val="0"/>
              </a:spcAft>
              <a:buClr>
                <a:srgbClr val="000000"/>
              </a:buClr>
              <a:buSzPts val="1800"/>
              <a:buFont typeface="Arial"/>
              <a:buNone/>
            </a:pPr>
            <a:r>
              <a:rPr lang="en-US" sz="1800" b="1" i="0" u="none" strike="noStrike" cap="none" dirty="0">
                <a:solidFill>
                  <a:schemeClr val="dk1"/>
                </a:solidFill>
                <a:latin typeface="Verdana"/>
                <a:ea typeface="Verdana"/>
                <a:cs typeface="Verdana"/>
                <a:sym typeface="Verdana"/>
              </a:rPr>
              <a:t>¿</a:t>
            </a:r>
            <a:r>
              <a:rPr lang="en-US" sz="1800" b="1" i="0" u="none" strike="noStrike" cap="none" dirty="0" err="1">
                <a:solidFill>
                  <a:schemeClr val="dk1"/>
                </a:solidFill>
                <a:latin typeface="Verdana"/>
                <a:ea typeface="Verdana"/>
                <a:cs typeface="Verdana"/>
                <a:sym typeface="Verdana"/>
              </a:rPr>
              <a:t>Cómo</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perciben</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los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investigadores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españoles</a:t>
            </a:r>
            <a:r>
              <a:rPr lang="en-US" sz="1800" b="1" i="0" u="none" strike="noStrike" cap="none" dirty="0">
                <a:solidFill>
                  <a:schemeClr val="dk1"/>
                </a:solidFill>
                <a:latin typeface="Verdana"/>
                <a:ea typeface="Verdana"/>
                <a:cs typeface="Verdana"/>
                <a:sym typeface="Verdana"/>
              </a:rPr>
              <a:t> </a:t>
            </a:r>
            <a:br>
              <a:rPr lang="en-US" sz="1800" b="1" i="0" u="none" strike="noStrike" cap="none" dirty="0">
                <a:solidFill>
                  <a:schemeClr val="dk1"/>
                </a:solidFill>
                <a:latin typeface="Verdana"/>
                <a:ea typeface="Verdana"/>
                <a:cs typeface="Verdana"/>
                <a:sym typeface="Verdana"/>
              </a:rPr>
            </a:br>
            <a:r>
              <a:rPr lang="en-US" sz="1800" b="1" i="0" u="none" strike="noStrike" cap="none" dirty="0">
                <a:solidFill>
                  <a:schemeClr val="dk1"/>
                </a:solidFill>
                <a:latin typeface="Verdana"/>
                <a:ea typeface="Verdana"/>
                <a:cs typeface="Verdana"/>
                <a:sym typeface="Verdana"/>
              </a:rPr>
              <a:t>la </a:t>
            </a:r>
            <a:r>
              <a:rPr lang="en-US" sz="1800" b="1" i="0" u="none" strike="noStrike" cap="none" dirty="0" err="1">
                <a:solidFill>
                  <a:schemeClr val="dk1"/>
                </a:solidFill>
                <a:latin typeface="Verdana"/>
                <a:ea typeface="Verdana"/>
                <a:cs typeface="Verdana"/>
                <a:sym typeface="Verdana"/>
              </a:rPr>
              <a:t>publicación</a:t>
            </a:r>
            <a:r>
              <a:rPr lang="en-US" sz="1800" b="1" i="0" u="none" strike="noStrike" cap="none" dirty="0">
                <a:solidFill>
                  <a:schemeClr val="dk1"/>
                </a:solidFill>
                <a:latin typeface="Verdana"/>
                <a:ea typeface="Verdana"/>
                <a:cs typeface="Verdana"/>
                <a:sym typeface="Verdana"/>
              </a:rPr>
              <a:t> de </a:t>
            </a:r>
            <a:r>
              <a:rPr lang="en-US" sz="1800" b="1" i="0" u="none" strike="noStrike" cap="none" dirty="0" err="1">
                <a:solidFill>
                  <a:schemeClr val="dk1"/>
                </a:solidFill>
                <a:latin typeface="Verdana"/>
                <a:ea typeface="Verdana"/>
                <a:cs typeface="Verdana"/>
                <a:sym typeface="Verdana"/>
              </a:rPr>
              <a:t>noticias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sobre</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los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resultados</a:t>
            </a:r>
            <a:r>
              <a:rPr lang="en-US" sz="1800" b="1" i="0" u="none" strike="noStrike" cap="none" dirty="0">
                <a:solidFill>
                  <a:schemeClr val="dk1"/>
                </a:solidFill>
                <a:latin typeface="Verdana"/>
                <a:ea typeface="Verdana"/>
                <a:cs typeface="Verdana"/>
                <a:sym typeface="Verdana"/>
              </a:rPr>
              <a:t> de </a:t>
            </a:r>
            <a:r>
              <a:rPr lang="en-US" sz="1800" b="1" i="0" u="none" strike="noStrike" cap="none" dirty="0" err="1">
                <a:solidFill>
                  <a:schemeClr val="dk1"/>
                </a:solidFill>
                <a:latin typeface="Verdana"/>
                <a:ea typeface="Verdana"/>
                <a:cs typeface="Verdana"/>
                <a:sym typeface="Verdana"/>
              </a:rPr>
              <a:t>I+D+i</a:t>
            </a:r>
            <a:r>
              <a:rPr lang="en-US" sz="1800" b="1" i="0" u="none" strike="noStrike" cap="none" dirty="0">
                <a:solidFill>
                  <a:schemeClr val="dk1"/>
                </a:solidFill>
                <a:latin typeface="Verdana"/>
                <a:ea typeface="Verdana"/>
                <a:cs typeface="Verdana"/>
                <a:sym typeface="Verdana"/>
              </a:rPr>
              <a:t>? </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1"/>
          <p:cNvSpPr txBox="1"/>
          <p:nvPr/>
        </p:nvSpPr>
        <p:spPr>
          <a:xfrm>
            <a:off x="457200" y="2741850"/>
            <a:ext cx="4636200" cy="289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err="1">
                <a:solidFill>
                  <a:srgbClr val="000000"/>
                </a:solidFill>
                <a:latin typeface="Verdana"/>
                <a:ea typeface="Verdana"/>
                <a:cs typeface="Verdana"/>
                <a:sym typeface="Verdana"/>
              </a:rPr>
              <a:t>Referencia</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bibliogáfica</a:t>
            </a:r>
            <a:r>
              <a:rPr lang="en-US" sz="1800" b="1" i="0" u="none" strike="noStrike" cap="none" dirty="0">
                <a:solidFill>
                  <a:srgbClr val="000000"/>
                </a:solidFill>
                <a:latin typeface="Verdana"/>
                <a:ea typeface="Verdana"/>
                <a:cs typeface="Verdana"/>
                <a:sym typeface="Verdana"/>
              </a:rPr>
              <a:t>: </a:t>
            </a:r>
            <a:endParaRPr sz="1800" b="1"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Verdana"/>
                <a:ea typeface="Verdana"/>
                <a:cs typeface="Verdana"/>
                <a:sym typeface="Verdana"/>
              </a:rPr>
              <a:t>Alonso-Flores, J., Serrano-</a:t>
            </a:r>
            <a:r>
              <a:rPr lang="en-US" sz="1600" b="0" i="0" u="none" strike="noStrike" cap="none" dirty="0" err="1">
                <a:solidFill>
                  <a:srgbClr val="000000"/>
                </a:solidFill>
                <a:latin typeface="Verdana"/>
                <a:ea typeface="Verdana"/>
                <a:cs typeface="Verdana"/>
                <a:sym typeface="Verdana"/>
              </a:rPr>
              <a:t>López</a:t>
            </a:r>
            <a:r>
              <a:rPr lang="en-US" sz="1600" b="0" i="0" u="none" strike="noStrike" cap="none" dirty="0">
                <a:solidFill>
                  <a:srgbClr val="000000"/>
                </a:solidFill>
                <a:latin typeface="Verdana"/>
                <a:ea typeface="Verdana"/>
                <a:cs typeface="Verdana"/>
                <a:sym typeface="Verdana"/>
              </a:rPr>
              <a:t>, A. &amp; Moreno-Castro, C. (</a:t>
            </a:r>
            <a:r>
              <a:rPr lang="en-US" sz="1600" b="0" i="0" u="none" strike="noStrike" cap="none" dirty="0" err="1">
                <a:solidFill>
                  <a:srgbClr val="000000"/>
                </a:solidFill>
                <a:latin typeface="Verdana"/>
                <a:ea typeface="Verdana"/>
                <a:cs typeface="Verdana"/>
                <a:sym typeface="Verdana"/>
              </a:rPr>
              <a:t>julio-diciembre</a:t>
            </a:r>
            <a:r>
              <a:rPr lang="en-US" sz="1600" b="0" i="0" u="none" strike="noStrike" cap="none" dirty="0">
                <a:solidFill>
                  <a:srgbClr val="000000"/>
                </a:solidFill>
                <a:latin typeface="Verdana"/>
                <a:ea typeface="Verdana"/>
                <a:cs typeface="Verdana"/>
                <a:sym typeface="Verdana"/>
              </a:rPr>
              <a:t>, 2018). La </a:t>
            </a:r>
            <a:r>
              <a:rPr lang="en-US" sz="1600" b="0" i="0" u="none" strike="noStrike" cap="none" dirty="0" err="1">
                <a:solidFill>
                  <a:srgbClr val="000000"/>
                </a:solidFill>
                <a:latin typeface="Verdana"/>
                <a:ea typeface="Verdana"/>
                <a:cs typeface="Verdana"/>
                <a:sym typeface="Verdana"/>
              </a:rPr>
              <a:t>publicación</a:t>
            </a:r>
            <a:r>
              <a:rPr lang="en-US" sz="1600" b="0" i="0" u="none" strike="noStrike" cap="none" dirty="0">
                <a:solidFill>
                  <a:srgbClr val="000000"/>
                </a:solidFill>
                <a:latin typeface="Verdana"/>
                <a:ea typeface="Verdana"/>
                <a:cs typeface="Verdana"/>
                <a:sym typeface="Verdana"/>
              </a:rPr>
              <a:t> de </a:t>
            </a:r>
            <a:r>
              <a:rPr lang="en-US" sz="1600" b="0" i="0" u="none" strike="noStrike" cap="none" dirty="0" err="1">
                <a:solidFill>
                  <a:srgbClr val="000000"/>
                </a:solidFill>
                <a:latin typeface="Verdana"/>
                <a:ea typeface="Verdana"/>
                <a:cs typeface="Verdana"/>
                <a:sym typeface="Verdana"/>
              </a:rPr>
              <a:t>noticias</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sobre</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los</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resultados</a:t>
            </a:r>
            <a:r>
              <a:rPr lang="en-US" sz="1600" b="0" i="0" u="none" strike="noStrike" cap="none" dirty="0">
                <a:solidFill>
                  <a:srgbClr val="000000"/>
                </a:solidFill>
                <a:latin typeface="Verdana"/>
                <a:ea typeface="Verdana"/>
                <a:cs typeface="Verdana"/>
                <a:sym typeface="Verdana"/>
              </a:rPr>
              <a:t> de </a:t>
            </a:r>
            <a:r>
              <a:rPr lang="en-US" sz="1600" b="0" i="0" u="none" strike="noStrike" cap="none" dirty="0" err="1">
                <a:solidFill>
                  <a:srgbClr val="000000"/>
                </a:solidFill>
                <a:latin typeface="Verdana"/>
                <a:ea typeface="Verdana"/>
                <a:cs typeface="Verdana"/>
                <a:sym typeface="Verdana"/>
              </a:rPr>
              <a:t>I+D+i</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Cómo</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es</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percibida</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por</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los</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investigadores</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españoles</a:t>
            </a:r>
            <a:r>
              <a:rPr lang="en-US" sz="1600" b="0" i="0" u="none" strike="noStrike" cap="none" dirty="0">
                <a:solidFill>
                  <a:srgbClr val="000000"/>
                </a:solidFill>
                <a:latin typeface="Verdana"/>
                <a:ea typeface="Verdana"/>
                <a:cs typeface="Verdana"/>
                <a:sym typeface="Verdana"/>
              </a:rPr>
              <a:t>? </a:t>
            </a:r>
            <a:r>
              <a:rPr lang="en-US" sz="1600" b="0" i="0" u="none" strike="noStrike" cap="none" dirty="0" err="1">
                <a:solidFill>
                  <a:srgbClr val="000000"/>
                </a:solidFill>
                <a:latin typeface="Verdana"/>
                <a:ea typeface="Verdana"/>
                <a:cs typeface="Verdana"/>
                <a:sym typeface="Verdana"/>
              </a:rPr>
              <a:t>InMediaciones</a:t>
            </a:r>
            <a:r>
              <a:rPr lang="en-US" sz="1600" b="0" i="0" u="none" strike="noStrike" cap="none" dirty="0">
                <a:solidFill>
                  <a:srgbClr val="000000"/>
                </a:solidFill>
                <a:latin typeface="Verdana"/>
                <a:ea typeface="Verdana"/>
                <a:cs typeface="Verdana"/>
                <a:sym typeface="Verdana"/>
              </a:rPr>
              <a:t> de la </a:t>
            </a:r>
            <a:r>
              <a:rPr lang="en-US" sz="1600" b="0" i="0" u="none" strike="noStrike" cap="none" dirty="0" err="1">
                <a:solidFill>
                  <a:srgbClr val="000000"/>
                </a:solidFill>
                <a:latin typeface="Verdana"/>
                <a:ea typeface="Verdana"/>
                <a:cs typeface="Verdana"/>
                <a:sym typeface="Verdana"/>
              </a:rPr>
              <a:t>Comunicación</a:t>
            </a:r>
            <a:r>
              <a:rPr lang="en-US" sz="1600" b="0" i="0" u="none" strike="noStrike" cap="none" dirty="0">
                <a:solidFill>
                  <a:srgbClr val="000000"/>
                </a:solidFill>
                <a:latin typeface="Verdana"/>
                <a:ea typeface="Verdana"/>
                <a:cs typeface="Verdana"/>
                <a:sym typeface="Verdana"/>
              </a:rPr>
              <a:t>, 13(2), 115-139. </a:t>
            </a:r>
            <a:endParaRPr sz="16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sng" strike="noStrike" cap="none" dirty="0">
                <a:solidFill>
                  <a:schemeClr val="hlink"/>
                </a:solidFill>
                <a:latin typeface="Verdana"/>
                <a:ea typeface="Verdana"/>
                <a:cs typeface="Verdana"/>
                <a:sym typeface="Verdana"/>
                <a:hlinkClick r:id="rId3"/>
              </a:rPr>
              <a:t>https://revistas.ort.edu.uy/inmediaciones-de-la-comunicacion/article/view/2870</a:t>
            </a:r>
            <a:r>
              <a:rPr lang="en-US" sz="1600" b="0" i="0" u="none" strike="noStrike" cap="none" dirty="0">
                <a:solidFill>
                  <a:schemeClr val="dk1"/>
                </a:solidFill>
                <a:latin typeface="Verdana"/>
                <a:ea typeface="Verdana"/>
                <a:cs typeface="Verdana"/>
                <a:sym typeface="Verdana"/>
              </a:rPr>
              <a:t> </a:t>
            </a:r>
            <a:endParaRPr sz="1600" b="0" i="0" u="none" strike="noStrike" cap="none" dirty="0">
              <a:solidFill>
                <a:schemeClr val="dk1"/>
              </a:solidFill>
              <a:latin typeface="Verdana"/>
              <a:ea typeface="Verdana"/>
              <a:cs typeface="Verdana"/>
              <a:sym typeface="Verdana"/>
            </a:endParaRPr>
          </a:p>
        </p:txBody>
      </p:sp>
      <p:pic>
        <p:nvPicPr>
          <p:cNvPr id="314" name="Google Shape;314;p41"/>
          <p:cNvPicPr preferRelativeResize="0"/>
          <p:nvPr/>
        </p:nvPicPr>
        <p:blipFill rotWithShape="1">
          <a:blip r:embed="rId4">
            <a:alphaModFix/>
          </a:blip>
          <a:srcRect t="4137" b="2872"/>
          <a:stretch/>
        </p:blipFill>
        <p:spPr>
          <a:xfrm>
            <a:off x="5843590" y="657204"/>
            <a:ext cx="4179596" cy="6095893"/>
          </a:xfrm>
          <a:prstGeom prst="rect">
            <a:avLst/>
          </a:prstGeom>
          <a:noFill/>
          <a:ln w="9525" cap="flat" cmpd="sng">
            <a:solidFill>
              <a:schemeClr val="dk1"/>
            </a:solidFill>
            <a:prstDash val="solid"/>
            <a:round/>
            <a:headEnd type="none" w="sm" len="sm"/>
            <a:tailEnd type="none" w="sm" len="sm"/>
          </a:ln>
        </p:spPr>
      </p:pic>
      <p:pic>
        <p:nvPicPr>
          <p:cNvPr id="315" name="Google Shape;315;p41"/>
          <p:cNvPicPr preferRelativeResize="0"/>
          <p:nvPr/>
        </p:nvPicPr>
        <p:blipFill rotWithShape="1">
          <a:blip r:embed="rId5">
            <a:alphaModFix/>
          </a:blip>
          <a:srcRect/>
          <a:stretch/>
        </p:blipFill>
        <p:spPr>
          <a:xfrm>
            <a:off x="628616" y="728642"/>
            <a:ext cx="3529002" cy="1805646"/>
          </a:xfrm>
          <a:prstGeom prst="rect">
            <a:avLst/>
          </a:prstGeom>
          <a:noFill/>
          <a:ln>
            <a:noFill/>
          </a:ln>
        </p:spPr>
      </p:pic>
      <p:pic>
        <p:nvPicPr>
          <p:cNvPr id="316" name="Google Shape;316;p41"/>
          <p:cNvPicPr preferRelativeResize="0"/>
          <p:nvPr/>
        </p:nvPicPr>
        <p:blipFill rotWithShape="1">
          <a:blip r:embed="rId6">
            <a:alphaModFix/>
          </a:blip>
          <a:srcRect l="31185"/>
          <a:stretch/>
        </p:blipFill>
        <p:spPr>
          <a:xfrm>
            <a:off x="381000" y="5860739"/>
            <a:ext cx="4741450" cy="1152661"/>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5"/>
          <p:cNvSpPr/>
          <p:nvPr/>
        </p:nvSpPr>
        <p:spPr>
          <a:xfrm>
            <a:off x="1215650" y="1254650"/>
            <a:ext cx="8739900" cy="5071800"/>
          </a:xfrm>
          <a:prstGeom prst="flowChartAlternateProcess">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5"/>
          <p:cNvSpPr txBox="1"/>
          <p:nvPr/>
        </p:nvSpPr>
        <p:spPr>
          <a:xfrm>
            <a:off x="990600" y="1643050"/>
            <a:ext cx="9286800" cy="543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Font typeface="Arial"/>
              <a:buNone/>
            </a:pPr>
            <a:r>
              <a:rPr lang="en-US" sz="2400" b="0" i="0" u="none" strike="noStrike" cap="none" dirty="0">
                <a:solidFill>
                  <a:srgbClr val="000000"/>
                </a:solidFill>
                <a:latin typeface="Arial"/>
                <a:ea typeface="Arial"/>
                <a:cs typeface="Arial"/>
                <a:sym typeface="Arial"/>
              </a:rPr>
              <a:t>             Investigadores			     </a:t>
            </a:r>
            <a:r>
              <a:rPr lang="en-US" sz="2400" b="0" i="0" u="none" strike="noStrike" cap="none" dirty="0" smtClean="0">
                <a:solidFill>
                  <a:srgbClr val="000000"/>
                </a:solidFill>
                <a:latin typeface="Arial"/>
                <a:ea typeface="Arial"/>
                <a:cs typeface="Arial"/>
                <a:sym typeface="Arial"/>
              </a:rPr>
              <a:t> Periodistas</a:t>
            </a:r>
            <a:endParaRPr sz="2400" b="0" i="0" u="none" strike="noStrike" cap="none" dirty="0">
              <a:solidFill>
                <a:srgbClr val="000000"/>
              </a:solidFill>
              <a:latin typeface="Arial"/>
              <a:ea typeface="Arial"/>
              <a:cs typeface="Arial"/>
              <a:sym typeface="Arial"/>
            </a:endParaRPr>
          </a:p>
        </p:txBody>
      </p:sp>
      <p:pic>
        <p:nvPicPr>
          <p:cNvPr id="111" name="Google Shape;111;p15" descr="periodistas_y_cientificos.jpg"/>
          <p:cNvPicPr preferRelativeResize="0"/>
          <p:nvPr/>
        </p:nvPicPr>
        <p:blipFill rotWithShape="1">
          <a:blip r:embed="rId3">
            <a:alphaModFix/>
          </a:blip>
          <a:srcRect/>
          <a:stretch/>
        </p:blipFill>
        <p:spPr>
          <a:xfrm>
            <a:off x="1375100" y="2587387"/>
            <a:ext cx="8421000" cy="2406300"/>
          </a:xfrm>
          <a:prstGeom prst="rect">
            <a:avLst/>
          </a:prstGeom>
          <a:noFill/>
          <a:ln>
            <a:noFill/>
          </a:ln>
        </p:spPr>
      </p:pic>
      <p:sp>
        <p:nvSpPr>
          <p:cNvPr id="112" name="Google Shape;112;p15"/>
          <p:cNvSpPr txBox="1"/>
          <p:nvPr/>
        </p:nvSpPr>
        <p:spPr>
          <a:xfrm>
            <a:off x="2064475" y="5431850"/>
            <a:ext cx="73257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1800" b="0" i="0" u="none" strike="noStrike" cap="none">
                <a:solidFill>
                  <a:srgbClr val="000000"/>
                </a:solidFill>
                <a:latin typeface="Arial"/>
                <a:ea typeface="Arial"/>
                <a:cs typeface="Arial"/>
                <a:sym typeface="Arial"/>
              </a:rPr>
              <a:t>    </a:t>
            </a:r>
            <a:r>
              <a:rPr lang="en-US" sz="2400" b="0" i="0" u="none" strike="noStrike" cap="none">
                <a:solidFill>
                  <a:srgbClr val="000000"/>
                </a:solidFill>
                <a:latin typeface="Arial"/>
                <a:ea typeface="Arial"/>
                <a:cs typeface="Arial"/>
                <a:sym typeface="Arial"/>
              </a:rPr>
              <a:t>Divulgadores                              Comunicadores</a:t>
            </a: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2"/>
          <p:cNvSpPr txBox="1"/>
          <p:nvPr/>
        </p:nvSpPr>
        <p:spPr>
          <a:xfrm>
            <a:off x="0" y="774725"/>
            <a:ext cx="10972800" cy="549900"/>
          </a:xfrm>
          <a:prstGeom prst="rect">
            <a:avLst/>
          </a:prstGeom>
          <a:noFill/>
          <a:ln>
            <a:noFill/>
          </a:ln>
        </p:spPr>
        <p:txBody>
          <a:bodyPr spcFirstLastPara="1" wrap="square" lIns="91425" tIns="91425" rIns="91425" bIns="91425" anchor="ctr" anchorCtr="0">
            <a:noAutofit/>
          </a:bodyPr>
          <a:lstStyle/>
          <a:p>
            <a:pPr marL="401320" marR="401955" lvl="0" indent="0" algn="ctr" rtl="0">
              <a:lnSpc>
                <a:spcPct val="100000"/>
              </a:lnSpc>
              <a:spcBef>
                <a:spcPts val="85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Diseño y realización de una CAWI (</a:t>
            </a:r>
            <a:r>
              <a:rPr lang="en-US" sz="1800" b="1" i="1" u="none" strike="noStrike" cap="none">
                <a:solidFill>
                  <a:schemeClr val="dk1"/>
                </a:solidFill>
                <a:latin typeface="Verdana"/>
                <a:ea typeface="Verdana"/>
                <a:cs typeface="Verdana"/>
                <a:sym typeface="Verdana"/>
              </a:rPr>
              <a:t>computer-assisted web interview</a:t>
            </a:r>
            <a:r>
              <a:rPr lang="en-US" sz="1800" b="1" i="0" u="none" strike="noStrike" cap="none">
                <a:solidFill>
                  <a:schemeClr val="dk1"/>
                </a:solidFill>
                <a:latin typeface="Verdana"/>
                <a:ea typeface="Verdana"/>
                <a:cs typeface="Verdana"/>
                <a:sym typeface="Verdana"/>
              </a:rPr>
              <a:t>) </a:t>
            </a:r>
            <a:br>
              <a:rPr lang="en-US" sz="1800" b="1" i="0" u="none" strike="noStrike" cap="none">
                <a:solidFill>
                  <a:schemeClr val="dk1"/>
                </a:solidFill>
                <a:latin typeface="Verdana"/>
                <a:ea typeface="Verdana"/>
                <a:cs typeface="Verdana"/>
                <a:sym typeface="Verdana"/>
              </a:rPr>
            </a:br>
            <a:r>
              <a:rPr lang="en-US" sz="1800" b="1" i="0" u="none" strike="noStrike" cap="none">
                <a:solidFill>
                  <a:schemeClr val="dk1"/>
                </a:solidFill>
                <a:latin typeface="Verdana"/>
                <a:ea typeface="Verdana"/>
                <a:cs typeface="Verdana"/>
                <a:sym typeface="Verdana"/>
              </a:rPr>
              <a:t>que constaba de 29 preguntas </a:t>
            </a:r>
            <a:endParaRPr sz="1800" b="1" i="0" u="none" strike="noStrike" cap="none">
              <a:solidFill>
                <a:schemeClr val="dk1"/>
              </a:solidFill>
              <a:latin typeface="Verdana"/>
              <a:ea typeface="Verdana"/>
              <a:cs typeface="Verdana"/>
              <a:sym typeface="Verdana"/>
            </a:endParaRPr>
          </a:p>
        </p:txBody>
      </p:sp>
      <p:pic>
        <p:nvPicPr>
          <p:cNvPr id="323" name="Google Shape;323;p42"/>
          <p:cNvPicPr preferRelativeResize="0"/>
          <p:nvPr/>
        </p:nvPicPr>
        <p:blipFill rotWithShape="1">
          <a:blip r:embed="rId3">
            <a:alphaModFix/>
          </a:blip>
          <a:srcRect/>
          <a:stretch/>
        </p:blipFill>
        <p:spPr>
          <a:xfrm>
            <a:off x="2200252" y="1871650"/>
            <a:ext cx="6633096" cy="4391221"/>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3"/>
          <p:cNvPicPr preferRelativeResize="0"/>
          <p:nvPr/>
        </p:nvPicPr>
        <p:blipFill rotWithShape="1">
          <a:blip r:embed="rId3">
            <a:alphaModFix/>
          </a:blip>
          <a:srcRect/>
          <a:stretch/>
        </p:blipFill>
        <p:spPr>
          <a:xfrm>
            <a:off x="-94950" y="2169475"/>
            <a:ext cx="10812176" cy="3738250"/>
          </a:xfrm>
          <a:prstGeom prst="rect">
            <a:avLst/>
          </a:prstGeom>
          <a:noFill/>
          <a:ln>
            <a:noFill/>
          </a:ln>
        </p:spPr>
      </p:pic>
      <p:sp>
        <p:nvSpPr>
          <p:cNvPr id="330" name="Google Shape;330;p43"/>
          <p:cNvSpPr txBox="1"/>
          <p:nvPr/>
        </p:nvSpPr>
        <p:spPr>
          <a:xfrm>
            <a:off x="0" y="774725"/>
            <a:ext cx="10972800" cy="549900"/>
          </a:xfrm>
          <a:prstGeom prst="rect">
            <a:avLst/>
          </a:prstGeom>
          <a:noFill/>
          <a:ln>
            <a:noFill/>
          </a:ln>
        </p:spPr>
        <p:txBody>
          <a:bodyPr spcFirstLastPara="1" wrap="square" lIns="91425" tIns="91425" rIns="91425" bIns="91425" anchor="ctr" anchorCtr="0">
            <a:noAutofit/>
          </a:bodyPr>
          <a:lstStyle/>
          <a:p>
            <a:pPr marL="401320" marR="401955" lvl="0" indent="0" algn="ctr" rtl="0">
              <a:lnSpc>
                <a:spcPct val="100000"/>
              </a:lnSpc>
              <a:spcBef>
                <a:spcPts val="85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Personal investigador que participó en acciones de comunicación con las Unidades de Cultura Científica o los gabinetes de comunicación institucional</a:t>
            </a:r>
            <a:endParaRPr sz="1800" b="1" i="0" u="none" strike="noStrike" cap="none">
              <a:solidFill>
                <a:srgbClr val="351C7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4"/>
          <p:cNvPicPr preferRelativeResize="0"/>
          <p:nvPr/>
        </p:nvPicPr>
        <p:blipFill rotWithShape="1">
          <a:blip r:embed="rId3">
            <a:alphaModFix/>
          </a:blip>
          <a:srcRect/>
          <a:stretch/>
        </p:blipFill>
        <p:spPr>
          <a:xfrm>
            <a:off x="990600" y="556800"/>
            <a:ext cx="1971675" cy="666750"/>
          </a:xfrm>
          <a:prstGeom prst="rect">
            <a:avLst/>
          </a:prstGeom>
          <a:noFill/>
          <a:ln>
            <a:noFill/>
          </a:ln>
        </p:spPr>
      </p:pic>
      <p:pic>
        <p:nvPicPr>
          <p:cNvPr id="337" name="Google Shape;337;p44"/>
          <p:cNvPicPr preferRelativeResize="0"/>
          <p:nvPr/>
        </p:nvPicPr>
        <p:blipFill rotWithShape="1">
          <a:blip r:embed="rId4">
            <a:alphaModFix/>
          </a:blip>
          <a:srcRect/>
          <a:stretch/>
        </p:blipFill>
        <p:spPr>
          <a:xfrm>
            <a:off x="4267200" y="613950"/>
            <a:ext cx="2533650" cy="533400"/>
          </a:xfrm>
          <a:prstGeom prst="rect">
            <a:avLst/>
          </a:prstGeom>
          <a:noFill/>
          <a:ln>
            <a:noFill/>
          </a:ln>
        </p:spPr>
      </p:pic>
      <p:pic>
        <p:nvPicPr>
          <p:cNvPr id="338" name="Google Shape;338;p44"/>
          <p:cNvPicPr preferRelativeResize="0"/>
          <p:nvPr/>
        </p:nvPicPr>
        <p:blipFill rotWithShape="1">
          <a:blip r:embed="rId5">
            <a:alphaModFix/>
          </a:blip>
          <a:srcRect/>
          <a:stretch/>
        </p:blipFill>
        <p:spPr>
          <a:xfrm>
            <a:off x="7648575" y="613950"/>
            <a:ext cx="2686050" cy="533400"/>
          </a:xfrm>
          <a:prstGeom prst="rect">
            <a:avLst/>
          </a:prstGeom>
          <a:noFill/>
          <a:ln>
            <a:noFill/>
          </a:ln>
        </p:spPr>
      </p:pic>
      <p:pic>
        <p:nvPicPr>
          <p:cNvPr id="339" name="Google Shape;339;p44"/>
          <p:cNvPicPr preferRelativeResize="0"/>
          <p:nvPr/>
        </p:nvPicPr>
        <p:blipFill rotWithShape="1">
          <a:blip r:embed="rId6">
            <a:alphaModFix/>
          </a:blip>
          <a:srcRect/>
          <a:stretch/>
        </p:blipFill>
        <p:spPr>
          <a:xfrm>
            <a:off x="695325" y="1412025"/>
            <a:ext cx="2809875" cy="571500"/>
          </a:xfrm>
          <a:prstGeom prst="rect">
            <a:avLst/>
          </a:prstGeom>
          <a:noFill/>
          <a:ln>
            <a:noFill/>
          </a:ln>
        </p:spPr>
      </p:pic>
      <p:pic>
        <p:nvPicPr>
          <p:cNvPr id="340" name="Google Shape;340;p44"/>
          <p:cNvPicPr preferRelativeResize="0"/>
          <p:nvPr/>
        </p:nvPicPr>
        <p:blipFill rotWithShape="1">
          <a:blip r:embed="rId7">
            <a:alphaModFix/>
          </a:blip>
          <a:srcRect/>
          <a:stretch/>
        </p:blipFill>
        <p:spPr>
          <a:xfrm>
            <a:off x="850713" y="2285892"/>
            <a:ext cx="2314375" cy="617633"/>
          </a:xfrm>
          <a:prstGeom prst="rect">
            <a:avLst/>
          </a:prstGeom>
          <a:noFill/>
          <a:ln>
            <a:noFill/>
          </a:ln>
        </p:spPr>
      </p:pic>
      <p:pic>
        <p:nvPicPr>
          <p:cNvPr id="341" name="Google Shape;341;p44"/>
          <p:cNvPicPr preferRelativeResize="0"/>
          <p:nvPr/>
        </p:nvPicPr>
        <p:blipFill rotWithShape="1">
          <a:blip r:embed="rId8">
            <a:alphaModFix/>
          </a:blip>
          <a:srcRect/>
          <a:stretch/>
        </p:blipFill>
        <p:spPr>
          <a:xfrm>
            <a:off x="4495787" y="2219362"/>
            <a:ext cx="1874550" cy="730263"/>
          </a:xfrm>
          <a:prstGeom prst="rect">
            <a:avLst/>
          </a:prstGeom>
          <a:noFill/>
          <a:ln>
            <a:noFill/>
          </a:ln>
        </p:spPr>
      </p:pic>
      <p:pic>
        <p:nvPicPr>
          <p:cNvPr id="342" name="Google Shape;342;p44"/>
          <p:cNvPicPr preferRelativeResize="0"/>
          <p:nvPr/>
        </p:nvPicPr>
        <p:blipFill rotWithShape="1">
          <a:blip r:embed="rId9">
            <a:alphaModFix/>
          </a:blip>
          <a:srcRect/>
          <a:stretch/>
        </p:blipFill>
        <p:spPr>
          <a:xfrm>
            <a:off x="7834413" y="2159498"/>
            <a:ext cx="2314375" cy="688403"/>
          </a:xfrm>
          <a:prstGeom prst="rect">
            <a:avLst/>
          </a:prstGeom>
          <a:noFill/>
          <a:ln>
            <a:noFill/>
          </a:ln>
        </p:spPr>
      </p:pic>
      <p:pic>
        <p:nvPicPr>
          <p:cNvPr id="343" name="Google Shape;343;p44"/>
          <p:cNvPicPr preferRelativeResize="0"/>
          <p:nvPr/>
        </p:nvPicPr>
        <p:blipFill rotWithShape="1">
          <a:blip r:embed="rId10">
            <a:alphaModFix/>
          </a:blip>
          <a:srcRect/>
          <a:stretch/>
        </p:blipFill>
        <p:spPr>
          <a:xfrm>
            <a:off x="1104900" y="3178550"/>
            <a:ext cx="1743075" cy="561975"/>
          </a:xfrm>
          <a:prstGeom prst="rect">
            <a:avLst/>
          </a:prstGeom>
          <a:noFill/>
          <a:ln>
            <a:noFill/>
          </a:ln>
        </p:spPr>
      </p:pic>
      <p:pic>
        <p:nvPicPr>
          <p:cNvPr id="344" name="Google Shape;344;p44"/>
          <p:cNvPicPr preferRelativeResize="0"/>
          <p:nvPr/>
        </p:nvPicPr>
        <p:blipFill rotWithShape="1">
          <a:blip r:embed="rId11">
            <a:alphaModFix/>
          </a:blip>
          <a:srcRect/>
          <a:stretch/>
        </p:blipFill>
        <p:spPr>
          <a:xfrm>
            <a:off x="4170088" y="3161650"/>
            <a:ext cx="2314375" cy="522877"/>
          </a:xfrm>
          <a:prstGeom prst="rect">
            <a:avLst/>
          </a:prstGeom>
          <a:noFill/>
          <a:ln>
            <a:noFill/>
          </a:ln>
        </p:spPr>
      </p:pic>
      <p:pic>
        <p:nvPicPr>
          <p:cNvPr id="345" name="Google Shape;345;p44"/>
          <p:cNvPicPr preferRelativeResize="0"/>
          <p:nvPr/>
        </p:nvPicPr>
        <p:blipFill rotWithShape="1">
          <a:blip r:embed="rId12">
            <a:alphaModFix/>
          </a:blip>
          <a:srcRect/>
          <a:stretch/>
        </p:blipFill>
        <p:spPr>
          <a:xfrm>
            <a:off x="8054325" y="1320050"/>
            <a:ext cx="1874552" cy="666750"/>
          </a:xfrm>
          <a:prstGeom prst="rect">
            <a:avLst/>
          </a:prstGeom>
          <a:noFill/>
          <a:ln>
            <a:noFill/>
          </a:ln>
        </p:spPr>
      </p:pic>
      <p:pic>
        <p:nvPicPr>
          <p:cNvPr id="346" name="Google Shape;346;p44"/>
          <p:cNvPicPr preferRelativeResize="0"/>
          <p:nvPr/>
        </p:nvPicPr>
        <p:blipFill rotWithShape="1">
          <a:blip r:embed="rId13">
            <a:alphaModFix/>
          </a:blip>
          <a:srcRect t="10019" b="-10018"/>
          <a:stretch/>
        </p:blipFill>
        <p:spPr>
          <a:xfrm>
            <a:off x="7929563" y="3072497"/>
            <a:ext cx="1971675" cy="760853"/>
          </a:xfrm>
          <a:prstGeom prst="rect">
            <a:avLst/>
          </a:prstGeom>
          <a:noFill/>
          <a:ln>
            <a:noFill/>
          </a:ln>
        </p:spPr>
      </p:pic>
      <p:pic>
        <p:nvPicPr>
          <p:cNvPr id="347" name="Google Shape;347;p44"/>
          <p:cNvPicPr preferRelativeResize="0"/>
          <p:nvPr/>
        </p:nvPicPr>
        <p:blipFill rotWithShape="1">
          <a:blip r:embed="rId14">
            <a:alphaModFix/>
          </a:blip>
          <a:srcRect l="3010" r="-3008"/>
          <a:stretch/>
        </p:blipFill>
        <p:spPr>
          <a:xfrm>
            <a:off x="876288" y="3962738"/>
            <a:ext cx="2533650" cy="742950"/>
          </a:xfrm>
          <a:prstGeom prst="rect">
            <a:avLst/>
          </a:prstGeom>
          <a:noFill/>
          <a:ln>
            <a:noFill/>
          </a:ln>
        </p:spPr>
      </p:pic>
      <p:pic>
        <p:nvPicPr>
          <p:cNvPr id="348" name="Google Shape;348;p44"/>
          <p:cNvPicPr preferRelativeResize="0"/>
          <p:nvPr/>
        </p:nvPicPr>
        <p:blipFill rotWithShape="1">
          <a:blip r:embed="rId15">
            <a:alphaModFix/>
          </a:blip>
          <a:srcRect/>
          <a:stretch/>
        </p:blipFill>
        <p:spPr>
          <a:xfrm>
            <a:off x="4835695" y="3903413"/>
            <a:ext cx="983176" cy="861600"/>
          </a:xfrm>
          <a:prstGeom prst="rect">
            <a:avLst/>
          </a:prstGeom>
          <a:noFill/>
          <a:ln>
            <a:noFill/>
          </a:ln>
        </p:spPr>
      </p:pic>
      <p:pic>
        <p:nvPicPr>
          <p:cNvPr id="349" name="Google Shape;349;p44"/>
          <p:cNvPicPr preferRelativeResize="0"/>
          <p:nvPr/>
        </p:nvPicPr>
        <p:blipFill rotWithShape="1">
          <a:blip r:embed="rId16">
            <a:alphaModFix/>
          </a:blip>
          <a:srcRect/>
          <a:stretch/>
        </p:blipFill>
        <p:spPr>
          <a:xfrm>
            <a:off x="7877163" y="4081728"/>
            <a:ext cx="1874550" cy="611484"/>
          </a:xfrm>
          <a:prstGeom prst="rect">
            <a:avLst/>
          </a:prstGeom>
          <a:noFill/>
          <a:ln>
            <a:noFill/>
          </a:ln>
        </p:spPr>
      </p:pic>
      <p:pic>
        <p:nvPicPr>
          <p:cNvPr id="350" name="Google Shape;350;p44"/>
          <p:cNvPicPr preferRelativeResize="0"/>
          <p:nvPr/>
        </p:nvPicPr>
        <p:blipFill rotWithShape="1">
          <a:blip r:embed="rId17">
            <a:alphaModFix/>
          </a:blip>
          <a:srcRect/>
          <a:stretch/>
        </p:blipFill>
        <p:spPr>
          <a:xfrm>
            <a:off x="1114425" y="4937941"/>
            <a:ext cx="1971675" cy="759177"/>
          </a:xfrm>
          <a:prstGeom prst="rect">
            <a:avLst/>
          </a:prstGeom>
          <a:noFill/>
          <a:ln>
            <a:noFill/>
          </a:ln>
        </p:spPr>
      </p:pic>
      <p:pic>
        <p:nvPicPr>
          <p:cNvPr id="351" name="Google Shape;351;p44"/>
          <p:cNvPicPr preferRelativeResize="0"/>
          <p:nvPr/>
        </p:nvPicPr>
        <p:blipFill rotWithShape="1">
          <a:blip r:embed="rId18">
            <a:alphaModFix/>
          </a:blip>
          <a:srcRect/>
          <a:stretch/>
        </p:blipFill>
        <p:spPr>
          <a:xfrm>
            <a:off x="4548074" y="6148600"/>
            <a:ext cx="2181461" cy="663600"/>
          </a:xfrm>
          <a:prstGeom prst="rect">
            <a:avLst/>
          </a:prstGeom>
          <a:noFill/>
          <a:ln>
            <a:noFill/>
          </a:ln>
        </p:spPr>
      </p:pic>
      <p:pic>
        <p:nvPicPr>
          <p:cNvPr id="352" name="Google Shape;352;p44"/>
          <p:cNvPicPr preferRelativeResize="0"/>
          <p:nvPr/>
        </p:nvPicPr>
        <p:blipFill rotWithShape="1">
          <a:blip r:embed="rId19">
            <a:alphaModFix/>
          </a:blip>
          <a:srcRect/>
          <a:stretch/>
        </p:blipFill>
        <p:spPr>
          <a:xfrm>
            <a:off x="1117226" y="6018400"/>
            <a:ext cx="1971675" cy="663601"/>
          </a:xfrm>
          <a:prstGeom prst="rect">
            <a:avLst/>
          </a:prstGeom>
          <a:noFill/>
          <a:ln>
            <a:noFill/>
          </a:ln>
        </p:spPr>
      </p:pic>
      <p:pic>
        <p:nvPicPr>
          <p:cNvPr id="353" name="Google Shape;353;p44"/>
          <p:cNvPicPr preferRelativeResize="0"/>
          <p:nvPr/>
        </p:nvPicPr>
        <p:blipFill rotWithShape="1">
          <a:blip r:embed="rId20">
            <a:alphaModFix/>
          </a:blip>
          <a:srcRect/>
          <a:stretch/>
        </p:blipFill>
        <p:spPr>
          <a:xfrm>
            <a:off x="4523887" y="5017018"/>
            <a:ext cx="1759190" cy="879595"/>
          </a:xfrm>
          <a:prstGeom prst="rect">
            <a:avLst/>
          </a:prstGeom>
          <a:noFill/>
          <a:ln>
            <a:noFill/>
          </a:ln>
        </p:spPr>
      </p:pic>
      <p:pic>
        <p:nvPicPr>
          <p:cNvPr id="354" name="Google Shape;354;p44"/>
          <p:cNvPicPr preferRelativeResize="0"/>
          <p:nvPr/>
        </p:nvPicPr>
        <p:blipFill rotWithShape="1">
          <a:blip r:embed="rId21">
            <a:alphaModFix/>
          </a:blip>
          <a:srcRect/>
          <a:stretch/>
        </p:blipFill>
        <p:spPr>
          <a:xfrm>
            <a:off x="4326384" y="1366699"/>
            <a:ext cx="2314375" cy="669389"/>
          </a:xfrm>
          <a:prstGeom prst="rect">
            <a:avLst/>
          </a:prstGeom>
          <a:noFill/>
          <a:ln>
            <a:noFill/>
          </a:ln>
        </p:spPr>
      </p:pic>
      <p:pic>
        <p:nvPicPr>
          <p:cNvPr id="355" name="Google Shape;355;p44"/>
          <p:cNvPicPr preferRelativeResize="0"/>
          <p:nvPr/>
        </p:nvPicPr>
        <p:blipFill rotWithShape="1">
          <a:blip r:embed="rId22">
            <a:alphaModFix/>
          </a:blip>
          <a:srcRect/>
          <a:stretch/>
        </p:blipFill>
        <p:spPr>
          <a:xfrm>
            <a:off x="8322857" y="4949488"/>
            <a:ext cx="983175" cy="862250"/>
          </a:xfrm>
          <a:prstGeom prst="rect">
            <a:avLst/>
          </a:prstGeom>
          <a:noFill/>
          <a:ln>
            <a:noFill/>
          </a:ln>
        </p:spPr>
      </p:pic>
      <p:sp>
        <p:nvSpPr>
          <p:cNvPr id="356" name="Google Shape;356;p44"/>
          <p:cNvSpPr txBox="1"/>
          <p:nvPr/>
        </p:nvSpPr>
        <p:spPr>
          <a:xfrm>
            <a:off x="7491225" y="6125200"/>
            <a:ext cx="2809800" cy="669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Colaboración de</a:t>
            </a:r>
            <a:endParaRPr sz="18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20 universidades </a:t>
            </a:r>
            <a:endParaRPr sz="1800" b="1" i="0" u="none" strike="noStrike" cap="none">
              <a:solidFill>
                <a:srgbClr val="000000"/>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5"/>
          <p:cNvPicPr preferRelativeResize="0"/>
          <p:nvPr/>
        </p:nvPicPr>
        <p:blipFill rotWithShape="1">
          <a:blip r:embed="rId3">
            <a:alphaModFix/>
          </a:blip>
          <a:srcRect/>
          <a:stretch/>
        </p:blipFill>
        <p:spPr>
          <a:xfrm>
            <a:off x="1914500" y="1657336"/>
            <a:ext cx="3822504" cy="4185823"/>
          </a:xfrm>
          <a:prstGeom prst="rect">
            <a:avLst/>
          </a:prstGeom>
          <a:noFill/>
          <a:ln>
            <a:noFill/>
          </a:ln>
        </p:spPr>
      </p:pic>
      <p:sp>
        <p:nvSpPr>
          <p:cNvPr id="363" name="Google Shape;363;p45"/>
          <p:cNvSpPr txBox="1"/>
          <p:nvPr/>
        </p:nvSpPr>
        <p:spPr>
          <a:xfrm>
            <a:off x="6629408" y="1641450"/>
            <a:ext cx="3075300" cy="37887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Ficha técnica:</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2.774 encuestas</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602 respuestas</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Indice respuesta: 21,70%</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Nivel de confianza del 95% 3,97% de margen de error</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Fecha: junio-julio 2016</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57.641 investigadoras/es en la universidad española</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6"/>
          <p:cNvPicPr preferRelativeResize="0"/>
          <p:nvPr/>
        </p:nvPicPr>
        <p:blipFill rotWithShape="1">
          <a:blip r:embed="rId3">
            <a:alphaModFix/>
          </a:blip>
          <a:srcRect/>
          <a:stretch/>
        </p:blipFill>
        <p:spPr>
          <a:xfrm>
            <a:off x="181950" y="471501"/>
            <a:ext cx="10354544" cy="6843700"/>
          </a:xfrm>
          <a:prstGeom prst="rect">
            <a:avLst/>
          </a:prstGeom>
          <a:noFill/>
          <a:ln>
            <a:noFill/>
          </a:ln>
        </p:spPr>
      </p:pic>
      <p:sp>
        <p:nvSpPr>
          <p:cNvPr id="370" name="Google Shape;370;p46"/>
          <p:cNvSpPr txBox="1"/>
          <p:nvPr/>
        </p:nvSpPr>
        <p:spPr>
          <a:xfrm>
            <a:off x="228450" y="774725"/>
            <a:ext cx="10972800" cy="549900"/>
          </a:xfrm>
          <a:prstGeom prst="rect">
            <a:avLst/>
          </a:prstGeom>
          <a:noFill/>
          <a:ln>
            <a:noFill/>
          </a:ln>
        </p:spPr>
        <p:txBody>
          <a:bodyPr spcFirstLastPara="1" wrap="square" lIns="91425" tIns="91425" rIns="91425" bIns="91425" anchor="ctr" anchorCtr="0">
            <a:noAutofit/>
          </a:bodyPr>
          <a:lstStyle/>
          <a:p>
            <a:pPr marL="0" marR="401955" lvl="0" indent="0" algn="ctr" rtl="0">
              <a:lnSpc>
                <a:spcPct val="100000"/>
              </a:lnSpc>
              <a:spcBef>
                <a:spcPts val="85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Perfil del personal investigador que participa en estas acciones de comunicación</a:t>
            </a:r>
            <a:endParaRPr sz="1800" b="1" i="0" u="none" strike="noStrike" cap="none">
              <a:solidFill>
                <a:srgbClr val="351C75"/>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7"/>
          <p:cNvSpPr txBox="1"/>
          <p:nvPr/>
        </p:nvSpPr>
        <p:spPr>
          <a:xfrm>
            <a:off x="679075" y="1118250"/>
            <a:ext cx="4334100" cy="56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Varón </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(71%)</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Mediana edad: 35-54 años (65%)</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Experimentado en investigación (10-30 años)</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Catedrático o Profesor Titular</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(63%)</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Es probable que sea ingeniero o informático y es difícil que sea jurista o economista</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Verdana"/>
              <a:ea typeface="Verdana"/>
              <a:cs typeface="Verdana"/>
              <a:sym typeface="Verdana"/>
            </a:endParaRPr>
          </a:p>
        </p:txBody>
      </p:sp>
      <p:pic>
        <p:nvPicPr>
          <p:cNvPr id="377" name="Google Shape;377;p47"/>
          <p:cNvPicPr preferRelativeResize="0"/>
          <p:nvPr/>
        </p:nvPicPr>
        <p:blipFill rotWithShape="1">
          <a:blip r:embed="rId3">
            <a:alphaModFix/>
          </a:blip>
          <a:srcRect/>
          <a:stretch/>
        </p:blipFill>
        <p:spPr>
          <a:xfrm>
            <a:off x="5477050" y="3875613"/>
            <a:ext cx="4998425" cy="2327725"/>
          </a:xfrm>
          <a:prstGeom prst="rect">
            <a:avLst/>
          </a:prstGeom>
          <a:noFill/>
          <a:ln>
            <a:noFill/>
          </a:ln>
        </p:spPr>
      </p:pic>
      <p:pic>
        <p:nvPicPr>
          <p:cNvPr id="378" name="Google Shape;378;p47"/>
          <p:cNvPicPr preferRelativeResize="0"/>
          <p:nvPr/>
        </p:nvPicPr>
        <p:blipFill rotWithShape="1">
          <a:blip r:embed="rId4">
            <a:alphaModFix/>
          </a:blip>
          <a:srcRect/>
          <a:stretch/>
        </p:blipFill>
        <p:spPr>
          <a:xfrm>
            <a:off x="5588750" y="1338312"/>
            <a:ext cx="4139800" cy="21608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8"/>
          <p:cNvSpPr txBox="1"/>
          <p:nvPr/>
        </p:nvSpPr>
        <p:spPr>
          <a:xfrm>
            <a:off x="679075" y="1118250"/>
            <a:ext cx="4334100" cy="56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Varón </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(71%)</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Mediana edad: 35-54 años (65%)</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Experimentado en investigación (10-30 años)</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Catedrático o Profesor Titular</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(63%)</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Verdana"/>
                <a:ea typeface="Verdana"/>
                <a:cs typeface="Verdana"/>
                <a:sym typeface="Verdana"/>
              </a:rPr>
              <a:t/>
            </a:r>
            <a:br>
              <a:rPr lang="en-US" sz="1600" b="1" i="0" u="none" strike="noStrike" cap="none">
                <a:solidFill>
                  <a:schemeClr val="dk1"/>
                </a:solidFill>
                <a:latin typeface="Verdana"/>
                <a:ea typeface="Verdana"/>
                <a:cs typeface="Verdana"/>
                <a:sym typeface="Verdana"/>
              </a:rPr>
            </a:br>
            <a:r>
              <a:rPr lang="en-US" sz="1600" b="1" i="0" u="none" strike="noStrike" cap="none">
                <a:solidFill>
                  <a:schemeClr val="dk1"/>
                </a:solidFill>
                <a:latin typeface="Verdana"/>
                <a:ea typeface="Verdana"/>
                <a:cs typeface="Verdana"/>
                <a:sym typeface="Verdana"/>
              </a:rPr>
              <a:t>Es probable que sea ingeniero o informático y es difícil que sea jurista o economista</a:t>
            </a:r>
            <a:endParaRPr sz="16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Verdana"/>
              <a:ea typeface="Verdana"/>
              <a:cs typeface="Verdana"/>
              <a:sym typeface="Verdana"/>
            </a:endParaRPr>
          </a:p>
        </p:txBody>
      </p:sp>
      <p:pic>
        <p:nvPicPr>
          <p:cNvPr id="385" name="Google Shape;385;p48"/>
          <p:cNvPicPr preferRelativeResize="0"/>
          <p:nvPr/>
        </p:nvPicPr>
        <p:blipFill rotWithShape="1">
          <a:blip r:embed="rId3">
            <a:alphaModFix/>
          </a:blip>
          <a:srcRect/>
          <a:stretch/>
        </p:blipFill>
        <p:spPr>
          <a:xfrm>
            <a:off x="5700714" y="1085832"/>
            <a:ext cx="4235579" cy="5234216"/>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9"/>
          <p:cNvSpPr txBox="1"/>
          <p:nvPr/>
        </p:nvSpPr>
        <p:spPr>
          <a:xfrm>
            <a:off x="952125" y="461550"/>
            <a:ext cx="9103500" cy="3469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Principales motivaciones para comunicar:</a:t>
            </a:r>
            <a:endParaRPr sz="1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Deber de informar sobre investigaciones financiadas con fondos públicos (57,8%)</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Conseguir un mayor apoyo social hacia la investigación (53,5%)</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Lo que menos motiva…</a:t>
            </a:r>
            <a:endParaRPr sz="1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Que puedan contactar con posibles inversores, industria o patrocinadores (34,7%)</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Conseguir que el trabajo sea más conocido entre sus colegas para que puedan citarlos con mayor frecuencia (8,8%) </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p:txBody>
      </p:sp>
      <p:pic>
        <p:nvPicPr>
          <p:cNvPr id="392" name="Google Shape;392;p49"/>
          <p:cNvPicPr preferRelativeResize="0"/>
          <p:nvPr/>
        </p:nvPicPr>
        <p:blipFill rotWithShape="1">
          <a:blip r:embed="rId3">
            <a:alphaModFix/>
          </a:blip>
          <a:srcRect t="24739" b="21052"/>
          <a:stretch/>
        </p:blipFill>
        <p:spPr>
          <a:xfrm>
            <a:off x="1499538" y="4083650"/>
            <a:ext cx="7973718" cy="28797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50"/>
          <p:cNvPicPr preferRelativeResize="0"/>
          <p:nvPr/>
        </p:nvPicPr>
        <p:blipFill rotWithShape="1">
          <a:blip r:embed="rId3">
            <a:alphaModFix/>
          </a:blip>
          <a:srcRect/>
          <a:stretch/>
        </p:blipFill>
        <p:spPr>
          <a:xfrm>
            <a:off x="3200384" y="1300146"/>
            <a:ext cx="4587664" cy="480311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1"/>
          <p:cNvSpPr txBox="1"/>
          <p:nvPr/>
        </p:nvSpPr>
        <p:spPr>
          <a:xfrm>
            <a:off x="371575" y="2822325"/>
            <a:ext cx="4575000" cy="35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Motivaciones menos importantes</a:t>
            </a:r>
            <a:endParaRPr sz="1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100"/>
              <a:buFont typeface="Arial"/>
              <a:buNone/>
            </a:pPr>
            <a:r>
              <a:rPr lang="en-US" sz="1600" b="0" i="0" u="none" strike="noStrike" cap="none">
                <a:solidFill>
                  <a:srgbClr val="000000"/>
                </a:solidFill>
                <a:latin typeface="Verdana"/>
                <a:ea typeface="Verdana"/>
                <a:cs typeface="Verdana"/>
                <a:sym typeface="Verdana"/>
              </a:rPr>
              <a:t>- Conseguir que el trabajo sea más conocido entre sus colegas para que puedan citarlos con mayor frecuencia (8,8%)</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 Que puedan contactar con posibles inversores, industria o patrocinadores (34,7%)</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p:txBody>
      </p:sp>
      <p:pic>
        <p:nvPicPr>
          <p:cNvPr id="405" name="Google Shape;405;p51"/>
          <p:cNvPicPr preferRelativeResize="0"/>
          <p:nvPr/>
        </p:nvPicPr>
        <p:blipFill rotWithShape="1">
          <a:blip r:embed="rId3">
            <a:alphaModFix/>
          </a:blip>
          <a:srcRect b="20685"/>
          <a:stretch/>
        </p:blipFill>
        <p:spPr>
          <a:xfrm>
            <a:off x="3837488" y="446100"/>
            <a:ext cx="3297825" cy="1830325"/>
          </a:xfrm>
          <a:prstGeom prst="rect">
            <a:avLst/>
          </a:prstGeom>
          <a:noFill/>
          <a:ln>
            <a:noFill/>
          </a:ln>
        </p:spPr>
      </p:pic>
      <p:sp>
        <p:nvSpPr>
          <p:cNvPr id="406" name="Google Shape;406;p51"/>
          <p:cNvSpPr txBox="1"/>
          <p:nvPr/>
        </p:nvSpPr>
        <p:spPr>
          <a:xfrm>
            <a:off x="6014725" y="2822325"/>
            <a:ext cx="4458900" cy="377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Los principales beneficios</a:t>
            </a:r>
            <a:endParaRPr sz="1800" b="1"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 En casi la mitad de los casos (46,5%) la investigación logró ser más conocida por colegas en España o en el extranjero (15,7%)</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  A uno de cada cuatro (27,2%) les solicitaron que impartieran conferencias sobre el tema </a:t>
            </a: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Verdana"/>
                <a:ea typeface="Verdana"/>
                <a:cs typeface="Verdana"/>
                <a:sym typeface="Verdana"/>
              </a:rPr>
              <a:t>- Uno de cada cinco (20,9%) ha sido contactado por empresas interesadas</a:t>
            </a:r>
            <a:br>
              <a:rPr lang="en-US" sz="1600" b="0" i="0" u="none" strike="noStrike" cap="none">
                <a:solidFill>
                  <a:schemeClr val="dk1"/>
                </a:solidFill>
                <a:latin typeface="Verdana"/>
                <a:ea typeface="Verdana"/>
                <a:cs typeface="Verdana"/>
                <a:sym typeface="Verdana"/>
              </a:rPr>
            </a:br>
            <a:r>
              <a:rPr lang="en-US" sz="1600" b="0" i="0" u="none" strike="noStrike" cap="none">
                <a:solidFill>
                  <a:schemeClr val="dk1"/>
                </a:solidFill>
                <a:latin typeface="Verdana"/>
                <a:ea typeface="Verdana"/>
                <a:cs typeface="Verdana"/>
                <a:sym typeface="Verdana"/>
              </a:rPr>
              <a:t>en la línea de investigación</a:t>
            </a:r>
            <a:endParaRPr sz="16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6" descr="formacion-sevilla.jpg"/>
          <p:cNvPicPr preferRelativeResize="0"/>
          <p:nvPr/>
        </p:nvPicPr>
        <p:blipFill rotWithShape="1">
          <a:blip r:embed="rId3">
            <a:alphaModFix/>
          </a:blip>
          <a:srcRect/>
          <a:stretch/>
        </p:blipFill>
        <p:spPr>
          <a:xfrm>
            <a:off x="1942200" y="1323975"/>
            <a:ext cx="7069200" cy="3226500"/>
          </a:xfrm>
          <a:prstGeom prst="rect">
            <a:avLst/>
          </a:prstGeom>
          <a:noFill/>
          <a:ln>
            <a:noFill/>
          </a:ln>
        </p:spPr>
      </p:pic>
      <p:sp>
        <p:nvSpPr>
          <p:cNvPr id="119" name="Google Shape;119;p16"/>
          <p:cNvSpPr txBox="1"/>
          <p:nvPr/>
        </p:nvSpPr>
        <p:spPr>
          <a:xfrm>
            <a:off x="2190750" y="5186362"/>
            <a:ext cx="6572100" cy="1000200"/>
          </a:xfrm>
          <a:prstGeom prst="rect">
            <a:avLst/>
          </a:prstGeom>
          <a:noFill/>
          <a:ln>
            <a:noFill/>
          </a:ln>
        </p:spPr>
        <p:txBody>
          <a:bodyPr spcFirstLastPara="1" wrap="square" lIns="91425" tIns="45700" rIns="91425" bIns="45700" anchor="t" anchorCtr="0">
            <a:noAutofit/>
          </a:bodyPr>
          <a:lstStyle/>
          <a:p>
            <a:pPr marL="342900" marR="0" lvl="0" indent="0" algn="ctr" rtl="0">
              <a:lnSpc>
                <a:spcPct val="100000"/>
              </a:lnSpc>
              <a:spcBef>
                <a:spcPts val="0"/>
              </a:spcBef>
              <a:spcAft>
                <a:spcPts val="0"/>
              </a:spcAft>
              <a:buClr>
                <a:srgbClr val="000000"/>
              </a:buClr>
              <a:buFont typeface="Arial"/>
              <a:buNone/>
            </a:pPr>
            <a:r>
              <a:rPr lang="en-US" sz="1600" b="0" i="0" u="none" strike="noStrike" cap="none">
                <a:solidFill>
                  <a:srgbClr val="000000"/>
                </a:solidFill>
                <a:latin typeface="Arial"/>
                <a:ea typeface="Arial"/>
                <a:cs typeface="Arial"/>
                <a:sym typeface="Arial"/>
              </a:rPr>
              <a:t>Y emprendedores, evaluadores, gestores de proyectos, fotógrafos, </a:t>
            </a:r>
            <a:r>
              <a:rPr lang="en-US" sz="1600" b="0" i="1" u="none" strike="noStrike" cap="none">
                <a:solidFill>
                  <a:srgbClr val="000000"/>
                </a:solidFill>
                <a:latin typeface="Arial"/>
                <a:ea typeface="Arial"/>
                <a:cs typeface="Arial"/>
                <a:sym typeface="Arial"/>
              </a:rPr>
              <a:t>community managers</a:t>
            </a:r>
            <a:r>
              <a:rPr lang="en-US" sz="1600" b="0" i="0" u="none" strike="noStrike" cap="none">
                <a:solidFill>
                  <a:srgbClr val="000000"/>
                </a:solidFill>
                <a:latin typeface="Arial"/>
                <a:ea typeface="Arial"/>
                <a:cs typeface="Arial"/>
                <a:sym typeface="Arial"/>
              </a:rPr>
              <a:t>, diseñadores gráficos, realizadores, técnicos de marketing, publicistas, profesionales de la orientación etc.</a:t>
            </a:r>
            <a:endParaRPr/>
          </a:p>
          <a:p>
            <a:pPr marL="342900" marR="0" lvl="0" indent="0" algn="ctr" rtl="0">
              <a:lnSpc>
                <a:spcPct val="100000"/>
              </a:lnSpc>
              <a:spcBef>
                <a:spcPts val="48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342900" marR="0" lvl="0" indent="0" algn="ctr" rtl="0">
              <a:lnSpc>
                <a:spcPct val="100000"/>
              </a:lnSpc>
              <a:spcBef>
                <a:spcPts val="48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342900" marR="0" lvl="0" indent="0" algn="ctr" rtl="0">
              <a:lnSpc>
                <a:spcPct val="100000"/>
              </a:lnSpc>
              <a:spcBef>
                <a:spcPts val="480"/>
              </a:spcBef>
              <a:spcAft>
                <a:spcPts val="0"/>
              </a:spcAft>
              <a:buClr>
                <a:srgbClr val="000000"/>
              </a:buClr>
              <a:buFont typeface="Arial"/>
              <a:buNone/>
            </a:pPr>
            <a:r>
              <a:rPr lang="en-US" sz="2400" b="0" i="0" u="none" strike="noStrike" cap="none">
                <a:solidFill>
                  <a:srgbClr val="000000"/>
                </a:solidFill>
                <a:latin typeface="Arial"/>
                <a:ea typeface="Arial"/>
                <a:cs typeface="Arial"/>
                <a:sym typeface="Arial"/>
              </a:rPr>
              <a:t/>
            </a:r>
            <a:br>
              <a:rPr lang="en-US" sz="2400" b="0" i="0" u="none" strike="noStrike" cap="none">
                <a:solidFill>
                  <a:srgbClr val="000000"/>
                </a:solidFill>
                <a:latin typeface="Arial"/>
                <a:ea typeface="Arial"/>
                <a:cs typeface="Arial"/>
                <a:sym typeface="Arial"/>
              </a:rPr>
            </a:br>
            <a:r>
              <a:rPr lang="en-US" sz="2400" b="0" i="0" u="none" strike="noStrike" cap="none">
                <a:solidFill>
                  <a:srgbClr val="000000"/>
                </a:solidFill>
                <a:latin typeface="Arial"/>
                <a:ea typeface="Arial"/>
                <a:cs typeface="Arial"/>
                <a:sym typeface="Arial"/>
              </a:rPr>
              <a:t/>
            </a:r>
            <a:br>
              <a:rPr lang="en-US" sz="2400" b="0" i="0" u="none" strike="noStrike" cap="none">
                <a:solidFill>
                  <a:srgbClr val="000000"/>
                </a:solidFill>
                <a:latin typeface="Arial"/>
                <a:ea typeface="Arial"/>
                <a:cs typeface="Arial"/>
                <a:sym typeface="Arial"/>
              </a:rPr>
            </a:b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2"/>
          <p:cNvPicPr preferRelativeResize="0"/>
          <p:nvPr/>
        </p:nvPicPr>
        <p:blipFill rotWithShape="1">
          <a:blip r:embed="rId3">
            <a:alphaModFix/>
          </a:blip>
          <a:srcRect l="19220" t="41426" r="16541" b="13174"/>
          <a:stretch/>
        </p:blipFill>
        <p:spPr>
          <a:xfrm>
            <a:off x="928900" y="1807412"/>
            <a:ext cx="9312374" cy="3700376"/>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p:nvPr/>
        </p:nvSpPr>
        <p:spPr>
          <a:xfrm>
            <a:off x="500850" y="442625"/>
            <a:ext cx="9971100" cy="48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Divulgar la producción científica  otorga más beneficios que perjuicios </a:t>
            </a:r>
            <a:endParaRPr sz="1800" b="1" i="0" u="none" strike="noStrike" cap="none">
              <a:solidFill>
                <a:srgbClr val="000000"/>
              </a:solidFill>
              <a:latin typeface="Verdana"/>
              <a:ea typeface="Verdana"/>
              <a:cs typeface="Verdana"/>
              <a:sym typeface="Verdana"/>
            </a:endParaRPr>
          </a:p>
        </p:txBody>
      </p:sp>
      <p:sp>
        <p:nvSpPr>
          <p:cNvPr id="419" name="Google Shape;419;p53"/>
          <p:cNvSpPr txBox="1"/>
          <p:nvPr/>
        </p:nvSpPr>
        <p:spPr>
          <a:xfrm>
            <a:off x="7338500" y="5440775"/>
            <a:ext cx="1817100" cy="124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15,3%</a:t>
            </a: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percibieron</a:t>
            </a:r>
            <a:endParaRPr sz="1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algún tipo </a:t>
            </a:r>
            <a:endParaRPr sz="1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de perjuicio  </a:t>
            </a:r>
            <a:endParaRPr sz="1600" b="0" i="0" u="none" strike="noStrike" cap="none">
              <a:solidFill>
                <a:srgbClr val="000000"/>
              </a:solidFill>
              <a:latin typeface="Verdana"/>
              <a:ea typeface="Verdana"/>
              <a:cs typeface="Verdana"/>
              <a:sym typeface="Verdana"/>
            </a:endParaRPr>
          </a:p>
        </p:txBody>
      </p:sp>
      <p:sp>
        <p:nvSpPr>
          <p:cNvPr id="420" name="Google Shape;420;p53"/>
          <p:cNvSpPr txBox="1"/>
          <p:nvPr/>
        </p:nvSpPr>
        <p:spPr>
          <a:xfrm>
            <a:off x="1711400" y="5440775"/>
            <a:ext cx="1817100" cy="124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Verdana"/>
                <a:ea typeface="Verdana"/>
                <a:cs typeface="Verdana"/>
                <a:sym typeface="Verdana"/>
              </a:rPr>
              <a:t>65,4%</a:t>
            </a:r>
            <a:endParaRPr sz="1800" b="1"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percibieron</a:t>
            </a:r>
            <a:endParaRPr sz="1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algún tipo </a:t>
            </a:r>
            <a:endParaRPr sz="1600" b="0" i="0" u="none" strike="noStrike" cap="none">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Verdana"/>
                <a:ea typeface="Verdana"/>
                <a:cs typeface="Verdana"/>
                <a:sym typeface="Verdana"/>
              </a:rPr>
              <a:t>de beneficio  </a:t>
            </a:r>
            <a:endParaRPr sz="1600" b="0" i="0" u="none" strike="noStrike" cap="none">
              <a:solidFill>
                <a:srgbClr val="000000"/>
              </a:solidFill>
              <a:latin typeface="Verdana"/>
              <a:ea typeface="Verdana"/>
              <a:cs typeface="Verdana"/>
              <a:sym typeface="Verdana"/>
            </a:endParaRPr>
          </a:p>
        </p:txBody>
      </p:sp>
      <p:pic>
        <p:nvPicPr>
          <p:cNvPr id="421" name="Google Shape;421;p53"/>
          <p:cNvPicPr preferRelativeResize="0"/>
          <p:nvPr/>
        </p:nvPicPr>
        <p:blipFill rotWithShape="1">
          <a:blip r:embed="rId3">
            <a:alphaModFix/>
          </a:blip>
          <a:srcRect/>
          <a:stretch/>
        </p:blipFill>
        <p:spPr>
          <a:xfrm>
            <a:off x="4100000" y="4984125"/>
            <a:ext cx="3012425" cy="1936550"/>
          </a:xfrm>
          <a:prstGeom prst="rect">
            <a:avLst/>
          </a:prstGeom>
          <a:noFill/>
          <a:ln>
            <a:noFill/>
          </a:ln>
        </p:spPr>
      </p:pic>
      <p:pic>
        <p:nvPicPr>
          <p:cNvPr id="422" name="Google Shape;422;p53" descr="beneficios_azul.jpg"/>
          <p:cNvPicPr preferRelativeResize="0"/>
          <p:nvPr/>
        </p:nvPicPr>
        <p:blipFill rotWithShape="1">
          <a:blip r:embed="rId4">
            <a:alphaModFix/>
          </a:blip>
          <a:srcRect/>
          <a:stretch/>
        </p:blipFill>
        <p:spPr>
          <a:xfrm>
            <a:off x="0" y="1228708"/>
            <a:ext cx="10972800" cy="3429000"/>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4"/>
          <p:cNvSpPr txBox="1"/>
          <p:nvPr/>
        </p:nvSpPr>
        <p:spPr>
          <a:xfrm>
            <a:off x="500850" y="482853"/>
            <a:ext cx="9971100" cy="48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rgbClr val="000000"/>
                </a:solidFill>
                <a:latin typeface="Verdana"/>
                <a:ea typeface="Verdana"/>
                <a:cs typeface="Verdana"/>
                <a:sym typeface="Verdana"/>
              </a:rPr>
              <a:t>Valoración</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muy</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positiva</a:t>
            </a:r>
            <a:r>
              <a:rPr lang="en-US" sz="1800" b="1" i="0" u="none" strike="noStrike" cap="none" dirty="0">
                <a:solidFill>
                  <a:srgbClr val="000000"/>
                </a:solidFill>
                <a:latin typeface="Verdana"/>
                <a:ea typeface="Verdana"/>
                <a:cs typeface="Verdana"/>
                <a:sym typeface="Verdana"/>
              </a:rPr>
              <a:t> de </a:t>
            </a:r>
            <a:r>
              <a:rPr lang="en-US" sz="1800" b="1" i="0" u="none" strike="noStrike" cap="none" dirty="0" err="1">
                <a:solidFill>
                  <a:srgbClr val="000000"/>
                </a:solidFill>
                <a:latin typeface="Verdana"/>
                <a:ea typeface="Verdana"/>
                <a:cs typeface="Verdana"/>
                <a:sym typeface="Verdana"/>
              </a:rPr>
              <a:t>los</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comunicadores</a:t>
            </a:r>
            <a:r>
              <a:rPr lang="en-US" sz="1800" b="1" i="0" u="none" strike="noStrike" cap="none" dirty="0">
                <a:solidFill>
                  <a:srgbClr val="000000"/>
                </a:solidFill>
                <a:latin typeface="Verdana"/>
                <a:ea typeface="Verdana"/>
                <a:cs typeface="Verdana"/>
                <a:sym typeface="Verdana"/>
              </a:rPr>
              <a:t> y de </a:t>
            </a:r>
            <a:r>
              <a:rPr lang="en-US" sz="1800" b="1" i="0" u="none" strike="noStrike" cap="none" dirty="0" err="1">
                <a:solidFill>
                  <a:srgbClr val="000000"/>
                </a:solidFill>
                <a:latin typeface="Verdana"/>
                <a:ea typeface="Verdana"/>
                <a:cs typeface="Verdana"/>
                <a:sym typeface="Verdana"/>
              </a:rPr>
              <a:t>los</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periodistas</a:t>
            </a:r>
            <a:r>
              <a:rPr lang="en-US" sz="1800" b="1" i="0" u="none" strike="noStrike" cap="none" dirty="0">
                <a:solidFill>
                  <a:srgbClr val="000000"/>
                </a:solidFill>
                <a:latin typeface="Verdana"/>
                <a:ea typeface="Verdana"/>
                <a:cs typeface="Verdana"/>
                <a:sym typeface="Verdana"/>
              </a:rPr>
              <a:t> </a:t>
            </a:r>
            <a:endParaRPr sz="1800" b="1" i="0" u="none" strike="noStrike" cap="none" dirty="0">
              <a:solidFill>
                <a:srgbClr val="000000"/>
              </a:solidFill>
              <a:latin typeface="Verdana"/>
              <a:ea typeface="Verdana"/>
              <a:cs typeface="Verdana"/>
              <a:sym typeface="Verdana"/>
            </a:endParaRPr>
          </a:p>
        </p:txBody>
      </p:sp>
      <p:sp>
        <p:nvSpPr>
          <p:cNvPr id="429" name="Google Shape;429;p54"/>
          <p:cNvSpPr txBox="1"/>
          <p:nvPr/>
        </p:nvSpPr>
        <p:spPr>
          <a:xfrm>
            <a:off x="139800" y="3049150"/>
            <a:ext cx="10693200" cy="3960300"/>
          </a:xfrm>
          <a:prstGeom prst="rect">
            <a:avLst/>
          </a:prstGeom>
          <a:noFill/>
          <a:ln>
            <a:noFill/>
          </a:ln>
        </p:spPr>
        <p:txBody>
          <a:bodyPr spcFirstLastPara="1" wrap="square" lIns="91425" tIns="91425" rIns="91425" bIns="91425" anchor="t" anchorCtr="0">
            <a:noAutofit/>
          </a:bodyPr>
          <a:lstStyle/>
          <a:p>
            <a:pPr marL="457200" marR="0" lvl="0" indent="-330200" algn="just" rtl="0">
              <a:lnSpc>
                <a:spcPct val="100000"/>
              </a:lnSpc>
              <a:spcBef>
                <a:spcPts val="0"/>
              </a:spcBef>
              <a:spcAft>
                <a:spcPts val="0"/>
              </a:spcAft>
              <a:buClr>
                <a:schemeClr val="dk1"/>
              </a:buClr>
              <a:buSzPts val="1600"/>
              <a:buFont typeface="Verdana"/>
              <a:buChar char="-"/>
            </a:pPr>
            <a:r>
              <a:rPr lang="en-US" sz="1600" b="0" i="0" u="none" strike="noStrike" cap="none" dirty="0">
                <a:solidFill>
                  <a:schemeClr val="dk1"/>
                </a:solidFill>
                <a:latin typeface="Verdana"/>
                <a:ea typeface="Verdana"/>
                <a:cs typeface="Verdana"/>
                <a:sym typeface="Verdana"/>
              </a:rPr>
              <a:t>Valoran </a:t>
            </a:r>
            <a:r>
              <a:rPr lang="en-US" sz="1600" b="0" i="0" u="none" strike="noStrike" cap="none" dirty="0" err="1">
                <a:solidFill>
                  <a:schemeClr val="dk1"/>
                </a:solidFill>
                <a:latin typeface="Verdana"/>
                <a:ea typeface="Verdana"/>
                <a:cs typeface="Verdana"/>
                <a:sym typeface="Verdana"/>
              </a:rPr>
              <a:t>mejor</a:t>
            </a:r>
            <a:r>
              <a:rPr lang="en-US" sz="1600" b="0" i="0" u="none" strike="noStrike" cap="none" dirty="0">
                <a:solidFill>
                  <a:schemeClr val="dk1"/>
                </a:solidFill>
                <a:latin typeface="Verdana"/>
                <a:ea typeface="Verdana"/>
                <a:cs typeface="Verdana"/>
                <a:sym typeface="Verdana"/>
              </a:rPr>
              <a:t> a </a:t>
            </a:r>
            <a:r>
              <a:rPr lang="en-US" sz="1600" b="0" i="0" u="none" strike="noStrike" cap="none" dirty="0" err="1">
                <a:solidFill>
                  <a:schemeClr val="dk1"/>
                </a:solidFill>
                <a:latin typeface="Verdana"/>
                <a:ea typeface="Verdana"/>
                <a:cs typeface="Verdana"/>
                <a:sym typeface="Verdana"/>
              </a:rPr>
              <a:t>los</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comunicadores</a:t>
            </a:r>
            <a:r>
              <a:rPr lang="en-US" sz="1600" b="0" i="0" u="none" strike="noStrike" cap="none" dirty="0">
                <a:solidFill>
                  <a:schemeClr val="dk1"/>
                </a:solidFill>
                <a:latin typeface="Verdana"/>
                <a:ea typeface="Verdana"/>
                <a:cs typeface="Verdana"/>
                <a:sym typeface="Verdana"/>
              </a:rPr>
              <a:t> de </a:t>
            </a:r>
            <a:r>
              <a:rPr lang="en-US" sz="1600" b="0" i="0" u="none" strike="noStrike" cap="none" dirty="0" err="1">
                <a:solidFill>
                  <a:schemeClr val="dk1"/>
                </a:solidFill>
                <a:latin typeface="Verdana"/>
                <a:ea typeface="Verdana"/>
                <a:cs typeface="Verdana"/>
                <a:sym typeface="Verdana"/>
              </a:rPr>
              <a:t>su</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institución</a:t>
            </a:r>
            <a:r>
              <a:rPr lang="en-US" sz="1600" b="0" i="0" u="none" strike="noStrike" cap="none" dirty="0">
                <a:solidFill>
                  <a:schemeClr val="dk1"/>
                </a:solidFill>
                <a:latin typeface="Verdana"/>
                <a:ea typeface="Verdana"/>
                <a:cs typeface="Verdana"/>
                <a:sym typeface="Verdana"/>
              </a:rPr>
              <a:t> que a </a:t>
            </a:r>
            <a:r>
              <a:rPr lang="en-US" sz="1600" b="0" i="0" u="none" strike="noStrike" cap="none" dirty="0" err="1">
                <a:solidFill>
                  <a:schemeClr val="dk1"/>
                </a:solidFill>
                <a:latin typeface="Verdana"/>
                <a:ea typeface="Verdana"/>
                <a:cs typeface="Verdana"/>
                <a:sym typeface="Verdana"/>
              </a:rPr>
              <a:t>periodistas</a:t>
            </a:r>
            <a:r>
              <a:rPr lang="en-US" sz="1600" b="0" i="0" u="none" strike="noStrike" cap="none" dirty="0">
                <a:solidFill>
                  <a:schemeClr val="dk1"/>
                </a:solidFill>
                <a:latin typeface="Verdana"/>
                <a:ea typeface="Verdana"/>
                <a:cs typeface="Verdana"/>
                <a:sym typeface="Verdana"/>
              </a:rPr>
              <a:t> de </a:t>
            </a:r>
            <a:r>
              <a:rPr lang="en-US" sz="1600" b="0" i="0" u="none" strike="noStrike" cap="none" dirty="0" err="1">
                <a:solidFill>
                  <a:schemeClr val="dk1"/>
                </a:solidFill>
                <a:latin typeface="Verdana"/>
                <a:ea typeface="Verdana"/>
                <a:cs typeface="Verdana"/>
                <a:sym typeface="Verdana"/>
              </a:rPr>
              <a:t>medios</a:t>
            </a:r>
            <a:r>
              <a:rPr lang="en-US" sz="1600" b="0" i="0" u="none" strike="noStrike" cap="none" dirty="0">
                <a:solidFill>
                  <a:schemeClr val="dk1"/>
                </a:solidFill>
                <a:latin typeface="Verdana"/>
                <a:ea typeface="Verdana"/>
                <a:cs typeface="Verdana"/>
                <a:sym typeface="Verdana"/>
              </a:rPr>
              <a:t> de </a:t>
            </a:r>
            <a:r>
              <a:rPr lang="en-US" sz="1600" b="0" i="0" u="none" strike="noStrike" cap="none" dirty="0" err="1">
                <a:solidFill>
                  <a:schemeClr val="dk1"/>
                </a:solidFill>
                <a:latin typeface="Verdana"/>
                <a:ea typeface="Verdana"/>
                <a:cs typeface="Verdana"/>
                <a:sym typeface="Verdana"/>
              </a:rPr>
              <a:t>comunicación</a:t>
            </a:r>
            <a:endParaRPr sz="1600" b="0" i="0" u="none" strike="noStrike" cap="none" dirty="0">
              <a:solidFill>
                <a:schemeClr val="dk1"/>
              </a:solidFill>
              <a:latin typeface="Verdana"/>
              <a:ea typeface="Verdana"/>
              <a:cs typeface="Verdana"/>
              <a:sym typeface="Verdana"/>
            </a:endParaRPr>
          </a:p>
          <a:p>
            <a:pPr marL="91440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Verdana"/>
              <a:ea typeface="Verdana"/>
              <a:cs typeface="Verdana"/>
              <a:sym typeface="Verdana"/>
            </a:endParaRPr>
          </a:p>
          <a:p>
            <a:pPr marL="457200" indent="457200" algn="just">
              <a:buClr>
                <a:schemeClr val="dk1"/>
              </a:buClr>
              <a:buSzPts val="1100"/>
            </a:pPr>
            <a:r>
              <a:rPr lang="en-US" sz="1600" b="1" i="0" u="none" strike="noStrike" cap="none" dirty="0" smtClean="0">
                <a:solidFill>
                  <a:schemeClr val="dk1"/>
                </a:solidFill>
                <a:latin typeface="Verdana"/>
                <a:ea typeface="Verdana"/>
                <a:cs typeface="Verdana"/>
                <a:sym typeface="Verdana"/>
              </a:rPr>
              <a:t>	84,7</a:t>
            </a:r>
            <a:r>
              <a:rPr lang="en-US" sz="1600" b="1"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han</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informado</a:t>
            </a:r>
            <a:r>
              <a:rPr lang="en-US" sz="1600" b="0" i="0" u="none" strike="noStrike" cap="none" dirty="0">
                <a:solidFill>
                  <a:schemeClr val="dk1"/>
                </a:solidFill>
                <a:latin typeface="Verdana"/>
                <a:ea typeface="Verdana"/>
                <a:cs typeface="Verdana"/>
                <a:sym typeface="Verdana"/>
              </a:rPr>
              <a:t>	</a:t>
            </a:r>
            <a:r>
              <a:rPr lang="en-US" sz="1600" b="0" i="0" u="none" strike="noStrike" cap="none" dirty="0" smtClean="0">
                <a:solidFill>
                  <a:schemeClr val="dk1"/>
                </a:solidFill>
                <a:latin typeface="Verdana"/>
                <a:ea typeface="Verdana"/>
                <a:cs typeface="Verdana"/>
                <a:sym typeface="Verdana"/>
              </a:rPr>
              <a:t>			</a:t>
            </a:r>
            <a:r>
              <a:rPr lang="en-US" sz="1600" b="1" dirty="0" smtClean="0">
                <a:solidFill>
                  <a:schemeClr val="dk1"/>
                </a:solidFill>
                <a:latin typeface="Verdana"/>
                <a:ea typeface="Verdana"/>
                <a:cs typeface="Verdana"/>
                <a:sym typeface="Verdana"/>
              </a:rPr>
              <a:t>68,6</a:t>
            </a:r>
            <a:r>
              <a:rPr lang="en-US" sz="1600" b="1" dirty="0">
                <a:solidFill>
                  <a:schemeClr val="dk1"/>
                </a:solidFill>
                <a:latin typeface="Verdana"/>
                <a:ea typeface="Verdana"/>
                <a:cs typeface="Verdana"/>
                <a:sym typeface="Verdana"/>
              </a:rPr>
              <a:t>% </a:t>
            </a:r>
            <a:r>
              <a:rPr lang="en-US" sz="1600" dirty="0" err="1">
                <a:solidFill>
                  <a:schemeClr val="dk1"/>
                </a:solidFill>
                <a:latin typeface="Verdana"/>
                <a:ea typeface="Verdana"/>
                <a:cs typeface="Verdana"/>
                <a:sym typeface="Verdana"/>
              </a:rPr>
              <a:t>han</a:t>
            </a:r>
            <a:r>
              <a:rPr lang="en-US" sz="1600" dirty="0">
                <a:solidFill>
                  <a:schemeClr val="dk1"/>
                </a:solidFill>
                <a:latin typeface="Verdana"/>
                <a:ea typeface="Verdana"/>
                <a:cs typeface="Verdana"/>
                <a:sym typeface="Verdana"/>
              </a:rPr>
              <a:t> </a:t>
            </a:r>
            <a:r>
              <a:rPr lang="en-US" sz="1600" dirty="0" err="1" smtClean="0">
                <a:solidFill>
                  <a:schemeClr val="dk1"/>
                </a:solidFill>
                <a:latin typeface="Verdana"/>
                <a:ea typeface="Verdana"/>
                <a:cs typeface="Verdana"/>
                <a:sym typeface="Verdana"/>
              </a:rPr>
              <a:t>informado</a:t>
            </a:r>
            <a:r>
              <a:rPr lang="en-US" sz="1600" dirty="0" smtClean="0">
                <a:solidFill>
                  <a:schemeClr val="dk1"/>
                </a:solidFill>
                <a:latin typeface="Verdana"/>
                <a:ea typeface="Verdana"/>
                <a:cs typeface="Verdana"/>
                <a:sym typeface="Verdana"/>
              </a:rPr>
              <a:t>			</a:t>
            </a:r>
            <a:r>
              <a:rPr lang="en-US" sz="1600" b="0" i="0" u="none" strike="noStrike" cap="none" dirty="0" err="1" smtClean="0">
                <a:solidFill>
                  <a:schemeClr val="dk1"/>
                </a:solidFill>
                <a:latin typeface="Verdana"/>
                <a:ea typeface="Verdana"/>
                <a:cs typeface="Verdana"/>
                <a:sym typeface="Verdana"/>
              </a:rPr>
              <a:t>bien</a:t>
            </a:r>
            <a:r>
              <a:rPr lang="en-US" sz="1600" b="0" i="0" u="none" strike="noStrike" cap="none" dirty="0" smtClean="0">
                <a:solidFill>
                  <a:schemeClr val="dk1"/>
                </a:solidFill>
                <a:latin typeface="Verdana"/>
                <a:ea typeface="Verdana"/>
                <a:cs typeface="Verdana"/>
                <a:sym typeface="Verdana"/>
              </a:rPr>
              <a:t> </a:t>
            </a:r>
            <a:r>
              <a:rPr lang="en-US" sz="1600" b="0" i="0" u="none" strike="noStrike" cap="none" dirty="0">
                <a:solidFill>
                  <a:schemeClr val="dk1"/>
                </a:solidFill>
                <a:latin typeface="Verdana"/>
                <a:ea typeface="Verdana"/>
                <a:cs typeface="Verdana"/>
                <a:sym typeface="Verdana"/>
              </a:rPr>
              <a:t>o </a:t>
            </a:r>
            <a:r>
              <a:rPr lang="en-US" sz="1600" b="0" i="0" u="none" strike="noStrike" cap="none" dirty="0" err="1">
                <a:solidFill>
                  <a:schemeClr val="dk1"/>
                </a:solidFill>
                <a:latin typeface="Verdana"/>
                <a:ea typeface="Verdana"/>
                <a:cs typeface="Verdana"/>
                <a:sym typeface="Verdana"/>
              </a:rPr>
              <a:t>muy</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bien</a:t>
            </a:r>
            <a:r>
              <a:rPr lang="en-US" sz="1600" b="0" i="0" u="none" strike="noStrike" cap="none" dirty="0">
                <a:solidFill>
                  <a:schemeClr val="dk1"/>
                </a:solidFill>
                <a:latin typeface="Verdana"/>
                <a:ea typeface="Verdana"/>
                <a:cs typeface="Verdana"/>
                <a:sym typeface="Verdana"/>
              </a:rPr>
              <a:t>	</a:t>
            </a:r>
            <a:r>
              <a:rPr lang="en-US" sz="1600" b="0" i="0" u="none" strike="noStrike" cap="none" dirty="0" smtClean="0">
                <a:solidFill>
                  <a:schemeClr val="dk1"/>
                </a:solidFill>
                <a:latin typeface="Verdana"/>
                <a:ea typeface="Verdana"/>
                <a:cs typeface="Verdana"/>
                <a:sym typeface="Verdana"/>
              </a:rPr>
              <a:t>				</a:t>
            </a:r>
            <a:r>
              <a:rPr lang="en-US" sz="1600" dirty="0" err="1" smtClean="0">
                <a:solidFill>
                  <a:schemeClr val="dk1"/>
                </a:solidFill>
                <a:latin typeface="Verdana"/>
                <a:ea typeface="Verdana"/>
                <a:cs typeface="Verdana"/>
                <a:sym typeface="Verdana"/>
              </a:rPr>
              <a:t>bien</a:t>
            </a:r>
            <a:r>
              <a:rPr lang="en-US" sz="1600" dirty="0" smtClean="0">
                <a:solidFill>
                  <a:schemeClr val="dk1"/>
                </a:solidFill>
                <a:latin typeface="Verdana"/>
                <a:ea typeface="Verdana"/>
                <a:cs typeface="Verdana"/>
                <a:sym typeface="Verdana"/>
              </a:rPr>
              <a:t> </a:t>
            </a:r>
            <a:r>
              <a:rPr lang="en-US" sz="1600" dirty="0">
                <a:solidFill>
                  <a:schemeClr val="dk1"/>
                </a:solidFill>
                <a:latin typeface="Verdana"/>
                <a:ea typeface="Verdana"/>
                <a:cs typeface="Verdana"/>
                <a:sym typeface="Verdana"/>
              </a:rPr>
              <a:t>o </a:t>
            </a:r>
            <a:r>
              <a:rPr lang="en-US" sz="1600" dirty="0" err="1">
                <a:solidFill>
                  <a:schemeClr val="dk1"/>
                </a:solidFill>
                <a:latin typeface="Verdana"/>
                <a:ea typeface="Verdana"/>
                <a:cs typeface="Verdana"/>
                <a:sym typeface="Verdana"/>
              </a:rPr>
              <a:t>muy</a:t>
            </a:r>
            <a:r>
              <a:rPr lang="en-US" sz="1600" dirty="0">
                <a:solidFill>
                  <a:schemeClr val="dk1"/>
                </a:solidFill>
                <a:latin typeface="Verdana"/>
                <a:ea typeface="Verdana"/>
                <a:cs typeface="Verdana"/>
                <a:sym typeface="Verdana"/>
              </a:rPr>
              <a:t> </a:t>
            </a:r>
            <a:r>
              <a:rPr lang="en-US" sz="1600" dirty="0" err="1">
                <a:solidFill>
                  <a:schemeClr val="dk1"/>
                </a:solidFill>
                <a:latin typeface="Verdana"/>
                <a:ea typeface="Verdana"/>
                <a:cs typeface="Verdana"/>
                <a:sym typeface="Verdana"/>
              </a:rPr>
              <a:t>bien</a:t>
            </a:r>
            <a:endParaRPr lang="en-US" sz="1600" dirty="0">
              <a:solidFill>
                <a:schemeClr val="dk1"/>
              </a:solidFill>
              <a:latin typeface="Verdana"/>
              <a:ea typeface="Verdana"/>
              <a:cs typeface="Verdana"/>
              <a:sym typeface="Verdana"/>
            </a:endParaRPr>
          </a:p>
          <a:p>
            <a:pPr marL="457200" marR="0" lvl="0" indent="457200" algn="just" rtl="0">
              <a:lnSpc>
                <a:spcPct val="100000"/>
              </a:lnSpc>
              <a:spcBef>
                <a:spcPts val="0"/>
              </a:spcBef>
              <a:spcAft>
                <a:spcPts val="0"/>
              </a:spcAft>
              <a:buClr>
                <a:schemeClr val="dk1"/>
              </a:buClr>
              <a:buSzPts val="1100"/>
              <a:buFont typeface="Arial"/>
              <a:buNone/>
            </a:pPr>
            <a:r>
              <a:rPr lang="en-US" sz="1600" b="0" i="0" u="none" strike="noStrike" cap="none" dirty="0">
                <a:solidFill>
                  <a:schemeClr val="dk1"/>
                </a:solidFill>
                <a:latin typeface="Verdana"/>
                <a:ea typeface="Verdana"/>
                <a:cs typeface="Verdana"/>
                <a:sym typeface="Verdana"/>
              </a:rPr>
              <a:t>	</a:t>
            </a:r>
            <a:r>
              <a:rPr lang="en-US" sz="1600" b="0" i="0" u="none" strike="noStrike" cap="none" dirty="0" err="1" smtClean="0">
                <a:solidFill>
                  <a:schemeClr val="dk1"/>
                </a:solidFill>
                <a:latin typeface="Verdana"/>
                <a:ea typeface="Verdana"/>
                <a:cs typeface="Verdana"/>
                <a:sym typeface="Verdana"/>
              </a:rPr>
              <a:t>sobre</a:t>
            </a:r>
            <a:r>
              <a:rPr lang="en-US" sz="1600" b="0" i="0" u="none" strike="noStrike" cap="none" dirty="0" smtClean="0">
                <a:solidFill>
                  <a:schemeClr val="dk1"/>
                </a:solidFill>
                <a:latin typeface="Verdana"/>
                <a:ea typeface="Verdana"/>
                <a:cs typeface="Verdana"/>
                <a:sym typeface="Verdana"/>
              </a:rPr>
              <a:t> </a:t>
            </a:r>
            <a:r>
              <a:rPr lang="en-US" sz="1600" b="0" i="0" u="none" strike="noStrike" cap="none" dirty="0">
                <a:solidFill>
                  <a:schemeClr val="dk1"/>
                </a:solidFill>
                <a:latin typeface="Verdana"/>
                <a:ea typeface="Verdana"/>
                <a:cs typeface="Verdana"/>
                <a:sym typeface="Verdana"/>
              </a:rPr>
              <a:t>la </a:t>
            </a:r>
            <a:r>
              <a:rPr lang="en-US" sz="1600" b="0" i="0" u="none" strike="noStrike" cap="none" dirty="0" err="1">
                <a:solidFill>
                  <a:schemeClr val="dk1"/>
                </a:solidFill>
                <a:latin typeface="Verdana"/>
                <a:ea typeface="Verdana"/>
                <a:cs typeface="Verdana"/>
                <a:sym typeface="Verdana"/>
              </a:rPr>
              <a:t>investigación</a:t>
            </a:r>
            <a:r>
              <a:rPr lang="en-US" sz="1600" b="0" i="0" u="none" strike="noStrike" cap="none" dirty="0">
                <a:solidFill>
                  <a:schemeClr val="dk1"/>
                </a:solidFill>
                <a:latin typeface="Verdana"/>
                <a:ea typeface="Verdana"/>
                <a:cs typeface="Verdana"/>
                <a:sym typeface="Verdana"/>
              </a:rPr>
              <a:t>    			</a:t>
            </a:r>
            <a:r>
              <a:rPr lang="en-US" sz="1600" dirty="0">
                <a:solidFill>
                  <a:schemeClr val="dk1"/>
                </a:solidFill>
                <a:latin typeface="Verdana"/>
                <a:ea typeface="Verdana"/>
                <a:cs typeface="Verdana"/>
                <a:sym typeface="Verdana"/>
              </a:rPr>
              <a:t>	</a:t>
            </a:r>
            <a:r>
              <a:rPr lang="en-US" sz="1600" b="0" i="0" u="none" strike="noStrike" cap="none" dirty="0" err="1" smtClean="0">
                <a:solidFill>
                  <a:schemeClr val="dk1"/>
                </a:solidFill>
                <a:latin typeface="Verdana"/>
                <a:ea typeface="Verdana"/>
                <a:cs typeface="Verdana"/>
                <a:sym typeface="Verdana"/>
              </a:rPr>
              <a:t>sobre</a:t>
            </a:r>
            <a:r>
              <a:rPr lang="en-US" sz="1600" b="0" i="0" u="none" strike="noStrike" cap="none" dirty="0" smtClean="0">
                <a:solidFill>
                  <a:schemeClr val="dk1"/>
                </a:solidFill>
                <a:latin typeface="Verdana"/>
                <a:ea typeface="Verdana"/>
                <a:cs typeface="Verdana"/>
                <a:sym typeface="Verdana"/>
              </a:rPr>
              <a:t> </a:t>
            </a:r>
            <a:r>
              <a:rPr lang="en-US" sz="1600" b="0" i="0" u="none" strike="noStrike" cap="none" dirty="0">
                <a:solidFill>
                  <a:schemeClr val="dk1"/>
                </a:solidFill>
                <a:latin typeface="Verdana"/>
                <a:ea typeface="Verdana"/>
                <a:cs typeface="Verdana"/>
                <a:sym typeface="Verdana"/>
              </a:rPr>
              <a:t>la </a:t>
            </a:r>
            <a:r>
              <a:rPr lang="en-US" sz="1600" b="0" i="0" u="none" strike="noStrike" cap="none" dirty="0" err="1">
                <a:solidFill>
                  <a:schemeClr val="dk1"/>
                </a:solidFill>
                <a:latin typeface="Verdana"/>
                <a:ea typeface="Verdana"/>
                <a:cs typeface="Verdana"/>
                <a:sym typeface="Verdana"/>
              </a:rPr>
              <a:t>investigación</a:t>
            </a:r>
            <a:r>
              <a:rPr lang="en-US" sz="1600" b="0" i="0" u="none" strike="noStrike" cap="none" dirty="0">
                <a:solidFill>
                  <a:schemeClr val="dk1"/>
                </a:solidFill>
                <a:latin typeface="Verdana"/>
                <a:ea typeface="Verdana"/>
                <a:cs typeface="Verdana"/>
                <a:sym typeface="Verdana"/>
              </a:rPr>
              <a:t> </a:t>
            </a:r>
            <a:endParaRPr sz="1600" b="0" i="0" u="none" strike="noStrike" cap="none" dirty="0">
              <a:solidFill>
                <a:schemeClr val="dk1"/>
              </a:solidFill>
              <a:latin typeface="Verdana"/>
              <a:ea typeface="Verdana"/>
              <a:cs typeface="Verdana"/>
              <a:sym typeface="Verdana"/>
            </a:endParaRPr>
          </a:p>
          <a:p>
            <a:pPr marL="91440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Verdana"/>
              <a:ea typeface="Verdana"/>
              <a:cs typeface="Verdana"/>
              <a:sym typeface="Verdana"/>
            </a:endParaRPr>
          </a:p>
          <a:p>
            <a:pPr marL="457200" marR="0" lvl="0" indent="-330200" algn="just" rtl="0">
              <a:lnSpc>
                <a:spcPct val="100000"/>
              </a:lnSpc>
              <a:spcBef>
                <a:spcPts val="0"/>
              </a:spcBef>
              <a:spcAft>
                <a:spcPts val="0"/>
              </a:spcAft>
              <a:buClr>
                <a:schemeClr val="dk1"/>
              </a:buClr>
              <a:buSzPts val="1600"/>
              <a:buFont typeface="Verdana"/>
              <a:buChar char="-"/>
            </a:pPr>
            <a:r>
              <a:rPr lang="en-US" sz="1600" b="0" i="0" u="none" strike="noStrike" cap="none" dirty="0" err="1">
                <a:solidFill>
                  <a:schemeClr val="dk1"/>
                </a:solidFill>
                <a:latin typeface="Verdana"/>
                <a:ea typeface="Verdana"/>
                <a:cs typeface="Verdana"/>
                <a:sym typeface="Verdana"/>
              </a:rPr>
              <a:t>Calificación</a:t>
            </a:r>
            <a:r>
              <a:rPr lang="en-US" sz="1600" b="0" i="0" u="none" strike="noStrike" cap="none" dirty="0">
                <a:solidFill>
                  <a:schemeClr val="dk1"/>
                </a:solidFill>
                <a:latin typeface="Verdana"/>
                <a:ea typeface="Verdana"/>
                <a:cs typeface="Verdana"/>
                <a:sym typeface="Verdana"/>
              </a:rPr>
              <a:t> que le </a:t>
            </a:r>
            <a:r>
              <a:rPr lang="en-US" sz="1600" b="0" i="0" u="none" strike="noStrike" cap="none" dirty="0" err="1">
                <a:solidFill>
                  <a:schemeClr val="dk1"/>
                </a:solidFill>
                <a:latin typeface="Verdana"/>
                <a:ea typeface="Verdana"/>
                <a:cs typeface="Verdana"/>
                <a:sym typeface="Verdana"/>
              </a:rPr>
              <a:t>ponen</a:t>
            </a:r>
            <a:r>
              <a:rPr lang="en-US" sz="1600" b="0" i="0" u="none" strike="noStrike" cap="none" dirty="0">
                <a:solidFill>
                  <a:schemeClr val="dk1"/>
                </a:solidFill>
                <a:latin typeface="Verdana"/>
                <a:ea typeface="Verdana"/>
                <a:cs typeface="Verdana"/>
                <a:sym typeface="Verdana"/>
              </a:rPr>
              <a:t> a </a:t>
            </a:r>
            <a:r>
              <a:rPr lang="en-US" sz="1600" b="0" i="0" u="none" strike="noStrike" cap="none" dirty="0" err="1">
                <a:solidFill>
                  <a:schemeClr val="dk1"/>
                </a:solidFill>
                <a:latin typeface="Verdana"/>
                <a:ea typeface="Verdana"/>
                <a:cs typeface="Verdana"/>
                <a:sym typeface="Verdana"/>
              </a:rPr>
              <a:t>comunicadores</a:t>
            </a:r>
            <a:r>
              <a:rPr lang="en-US" sz="1600" b="0" i="0" u="none" strike="noStrike" cap="none" dirty="0">
                <a:solidFill>
                  <a:schemeClr val="dk1"/>
                </a:solidFill>
                <a:latin typeface="Verdana"/>
                <a:ea typeface="Verdana"/>
                <a:cs typeface="Verdana"/>
                <a:sym typeface="Verdana"/>
              </a:rPr>
              <a:t> y </a:t>
            </a:r>
            <a:r>
              <a:rPr lang="en-US" sz="1600" b="0" i="0" u="none" strike="noStrike" cap="none" dirty="0" err="1">
                <a:solidFill>
                  <a:schemeClr val="dk1"/>
                </a:solidFill>
                <a:latin typeface="Verdana"/>
                <a:ea typeface="Verdana"/>
                <a:cs typeface="Verdana"/>
                <a:sym typeface="Verdana"/>
              </a:rPr>
              <a:t>periodistas</a:t>
            </a:r>
            <a:endParaRPr sz="1600" b="0" i="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Verdana"/>
              <a:ea typeface="Verdana"/>
              <a:cs typeface="Verdana"/>
              <a:sym typeface="Verdana"/>
            </a:endParaRPr>
          </a:p>
          <a:p>
            <a:pPr marL="457200" marR="0" lvl="0" indent="457200" algn="just" rtl="0">
              <a:lnSpc>
                <a:spcPct val="100000"/>
              </a:lnSpc>
              <a:spcBef>
                <a:spcPts val="0"/>
              </a:spcBef>
              <a:spcAft>
                <a:spcPts val="0"/>
              </a:spcAft>
              <a:buClr>
                <a:schemeClr val="dk1"/>
              </a:buClr>
              <a:buSzPts val="1100"/>
              <a:buFont typeface="Arial"/>
              <a:buNone/>
            </a:pPr>
            <a:r>
              <a:rPr lang="en-US" sz="1600" b="1" i="0" u="none" strike="noStrike" cap="none" dirty="0">
                <a:solidFill>
                  <a:schemeClr val="dk1"/>
                </a:solidFill>
                <a:latin typeface="Verdana"/>
                <a:ea typeface="Verdana"/>
                <a:cs typeface="Verdana"/>
                <a:sym typeface="Verdana"/>
              </a:rPr>
              <a:t>8,62 </a:t>
            </a:r>
            <a:r>
              <a:rPr lang="en-US" sz="1600" b="0" i="0" u="none" strike="noStrike" cap="none" dirty="0" err="1">
                <a:solidFill>
                  <a:schemeClr val="dk1"/>
                </a:solidFill>
                <a:latin typeface="Verdana"/>
                <a:ea typeface="Verdana"/>
                <a:cs typeface="Verdana"/>
                <a:sym typeface="Verdana"/>
              </a:rPr>
              <a:t>sobre</a:t>
            </a:r>
            <a:r>
              <a:rPr lang="en-US" sz="1600" b="0" i="0" u="none" strike="noStrike" cap="none" dirty="0">
                <a:solidFill>
                  <a:schemeClr val="dk1"/>
                </a:solidFill>
                <a:latin typeface="Verdana"/>
                <a:ea typeface="Verdana"/>
                <a:cs typeface="Verdana"/>
                <a:sym typeface="Verdana"/>
              </a:rPr>
              <a:t> 10						</a:t>
            </a:r>
            <a:r>
              <a:rPr lang="en-US" sz="1600" b="1" i="0" u="none" strike="noStrike" cap="none" dirty="0" smtClean="0">
                <a:solidFill>
                  <a:schemeClr val="dk1"/>
                </a:solidFill>
                <a:latin typeface="Verdana"/>
                <a:ea typeface="Verdana"/>
                <a:cs typeface="Verdana"/>
                <a:sym typeface="Verdana"/>
              </a:rPr>
              <a:t>7,7 </a:t>
            </a:r>
            <a:r>
              <a:rPr lang="en-US" sz="1600" b="0" i="0" u="none" strike="noStrike" cap="none" dirty="0" err="1">
                <a:solidFill>
                  <a:schemeClr val="dk1"/>
                </a:solidFill>
                <a:latin typeface="Verdana"/>
                <a:ea typeface="Verdana"/>
                <a:cs typeface="Verdana"/>
                <a:sym typeface="Verdana"/>
              </a:rPr>
              <a:t>sobre</a:t>
            </a:r>
            <a:r>
              <a:rPr lang="en-US" sz="1600" b="0" i="0" u="none" strike="noStrike" cap="none" dirty="0">
                <a:solidFill>
                  <a:schemeClr val="dk1"/>
                </a:solidFill>
                <a:latin typeface="Verdana"/>
                <a:ea typeface="Verdana"/>
                <a:cs typeface="Verdana"/>
                <a:sym typeface="Verdana"/>
              </a:rPr>
              <a:t> 10</a:t>
            </a:r>
            <a:endParaRPr sz="1600" b="0" i="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Verdana"/>
              <a:ea typeface="Verdana"/>
              <a:cs typeface="Verdana"/>
              <a:sym typeface="Verdana"/>
            </a:endParaRPr>
          </a:p>
          <a:p>
            <a:pPr marL="457200" marR="0" lvl="0" indent="-330200" algn="just" rtl="0">
              <a:lnSpc>
                <a:spcPct val="100000"/>
              </a:lnSpc>
              <a:spcBef>
                <a:spcPts val="0"/>
              </a:spcBef>
              <a:spcAft>
                <a:spcPts val="0"/>
              </a:spcAft>
              <a:buClr>
                <a:schemeClr val="dk1"/>
              </a:buClr>
              <a:buSzPts val="1600"/>
              <a:buFont typeface="Verdana"/>
              <a:buChar char="-"/>
            </a:pPr>
            <a:r>
              <a:rPr lang="en-US" sz="1600" b="0" i="0" u="none" strike="noStrike" cap="none" dirty="0" err="1">
                <a:solidFill>
                  <a:schemeClr val="dk1"/>
                </a:solidFill>
                <a:latin typeface="Verdana"/>
                <a:ea typeface="Verdana"/>
                <a:cs typeface="Verdana"/>
                <a:sym typeface="Verdana"/>
              </a:rPr>
              <a:t>Muy</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pocos</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están</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descontentos</a:t>
            </a:r>
            <a:r>
              <a:rPr lang="en-US" sz="1600" b="0" i="0" u="none" strike="noStrike" cap="none" dirty="0">
                <a:solidFill>
                  <a:schemeClr val="dk1"/>
                </a:solidFill>
                <a:latin typeface="Verdana"/>
                <a:ea typeface="Verdana"/>
                <a:cs typeface="Verdana"/>
                <a:sym typeface="Verdana"/>
              </a:rPr>
              <a:t> con el </a:t>
            </a:r>
            <a:r>
              <a:rPr lang="en-US" sz="1600" b="0" i="0" u="none" strike="noStrike" cap="none" dirty="0" err="1">
                <a:solidFill>
                  <a:schemeClr val="dk1"/>
                </a:solidFill>
                <a:latin typeface="Verdana"/>
                <a:ea typeface="Verdana"/>
                <a:cs typeface="Verdana"/>
                <a:sym typeface="Verdana"/>
              </a:rPr>
              <a:t>trabajo</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realizado</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por</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periodistas</a:t>
            </a:r>
            <a:r>
              <a:rPr lang="en-US" sz="1600" b="0" i="0" u="none" strike="noStrike" cap="none" dirty="0">
                <a:solidFill>
                  <a:schemeClr val="dk1"/>
                </a:solidFill>
                <a:latin typeface="Verdana"/>
                <a:ea typeface="Verdana"/>
                <a:cs typeface="Verdana"/>
                <a:sym typeface="Verdana"/>
              </a:rPr>
              <a:t> y </a:t>
            </a:r>
            <a:r>
              <a:rPr lang="en-US" sz="1600" b="0" i="0" u="none" strike="noStrike" cap="none" dirty="0" err="1">
                <a:solidFill>
                  <a:schemeClr val="dk1"/>
                </a:solidFill>
                <a:latin typeface="Verdana"/>
                <a:ea typeface="Verdana"/>
                <a:cs typeface="Verdana"/>
                <a:sym typeface="Verdana"/>
              </a:rPr>
              <a:t>comunicadores</a:t>
            </a:r>
            <a:endParaRPr sz="1600" b="0" i="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dirty="0">
              <a:solidFill>
                <a:schemeClr val="dk1"/>
              </a:solidFill>
              <a:latin typeface="Verdana"/>
              <a:ea typeface="Verdana"/>
              <a:cs typeface="Verdana"/>
              <a:sym typeface="Verdana"/>
            </a:endParaRPr>
          </a:p>
          <a:p>
            <a:pPr marL="457200" marR="0" lvl="0" indent="457200" algn="just"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4,5% </a:t>
            </a:r>
            <a:r>
              <a:rPr lang="en-US" sz="1600" b="0" i="0" u="none" strike="noStrike" cap="none" dirty="0" err="1">
                <a:solidFill>
                  <a:schemeClr val="dk1"/>
                </a:solidFill>
                <a:latin typeface="Verdana"/>
                <a:ea typeface="Verdana"/>
                <a:cs typeface="Verdana"/>
                <a:sym typeface="Verdana"/>
              </a:rPr>
              <a:t>han</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informado</a:t>
            </a:r>
            <a:r>
              <a:rPr lang="en-US" sz="1600" b="0" i="0" u="none" strike="noStrike" cap="none" dirty="0">
                <a:solidFill>
                  <a:schemeClr val="dk1"/>
                </a:solidFill>
                <a:latin typeface="Verdana"/>
                <a:ea typeface="Verdana"/>
                <a:cs typeface="Verdana"/>
                <a:sym typeface="Verdana"/>
              </a:rPr>
              <a:t>					</a:t>
            </a:r>
            <a:r>
              <a:rPr lang="en-US" sz="1600" b="1" i="0" u="none" strike="noStrike" cap="none" dirty="0" smtClean="0">
                <a:solidFill>
                  <a:schemeClr val="dk1"/>
                </a:solidFill>
                <a:latin typeface="Verdana"/>
                <a:ea typeface="Verdana"/>
                <a:cs typeface="Verdana"/>
                <a:sym typeface="Verdana"/>
              </a:rPr>
              <a:t>7,8</a:t>
            </a:r>
            <a:r>
              <a:rPr lang="en-US" sz="1600" b="1" i="0" u="none" strike="noStrike" cap="none" dirty="0">
                <a:solidFill>
                  <a:schemeClr val="dk1"/>
                </a:solidFill>
                <a:latin typeface="Verdana"/>
                <a:ea typeface="Verdana"/>
                <a:cs typeface="Verdana"/>
                <a:sym typeface="Verdana"/>
              </a:rPr>
              <a:t>%</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han</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a:solidFill>
                  <a:schemeClr val="dk1"/>
                </a:solidFill>
                <a:latin typeface="Verdana"/>
                <a:ea typeface="Verdana"/>
                <a:cs typeface="Verdana"/>
                <a:sym typeface="Verdana"/>
              </a:rPr>
              <a:t>informado</a:t>
            </a:r>
            <a:endParaRPr sz="1600" b="0" i="0" u="none" strike="noStrike" cap="none" dirty="0">
              <a:solidFill>
                <a:schemeClr val="dk1"/>
              </a:solidFill>
              <a:latin typeface="Verdana"/>
              <a:ea typeface="Verdana"/>
              <a:cs typeface="Verdana"/>
              <a:sym typeface="Verdana"/>
            </a:endParaRPr>
          </a:p>
          <a:p>
            <a:pPr marL="457200" marR="0" lvl="0" indent="45720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mal o </a:t>
            </a:r>
            <a:r>
              <a:rPr lang="en-US" sz="1600" b="0" i="0" u="none" strike="noStrike" cap="none" dirty="0" err="1">
                <a:solidFill>
                  <a:schemeClr val="dk1"/>
                </a:solidFill>
                <a:latin typeface="Verdana"/>
                <a:ea typeface="Verdana"/>
                <a:cs typeface="Verdana"/>
                <a:sym typeface="Verdana"/>
              </a:rPr>
              <a:t>muy</a:t>
            </a:r>
            <a:r>
              <a:rPr lang="en-US" sz="1600" b="0" i="0" u="none" strike="noStrike" cap="none" dirty="0">
                <a:solidFill>
                  <a:schemeClr val="dk1"/>
                </a:solidFill>
                <a:latin typeface="Verdana"/>
                <a:ea typeface="Verdana"/>
                <a:cs typeface="Verdana"/>
                <a:sym typeface="Verdana"/>
              </a:rPr>
              <a:t> mal						</a:t>
            </a:r>
            <a:r>
              <a:rPr lang="en-US" sz="1600" b="0" i="0" u="none" strike="noStrike" cap="none" dirty="0" smtClean="0">
                <a:solidFill>
                  <a:schemeClr val="dk1"/>
                </a:solidFill>
                <a:latin typeface="Verdana"/>
                <a:ea typeface="Verdana"/>
                <a:cs typeface="Verdana"/>
                <a:sym typeface="Verdana"/>
              </a:rPr>
              <a:t>mal </a:t>
            </a:r>
            <a:r>
              <a:rPr lang="en-US" sz="1600" b="0" i="0" u="none" strike="noStrike" cap="none" dirty="0">
                <a:solidFill>
                  <a:schemeClr val="dk1"/>
                </a:solidFill>
                <a:latin typeface="Verdana"/>
                <a:ea typeface="Verdana"/>
                <a:cs typeface="Verdana"/>
                <a:sym typeface="Verdana"/>
              </a:rPr>
              <a:t>o </a:t>
            </a:r>
            <a:r>
              <a:rPr lang="en-US" sz="1600" b="0" i="0" u="none" strike="noStrike" cap="none" dirty="0" err="1">
                <a:solidFill>
                  <a:schemeClr val="dk1"/>
                </a:solidFill>
                <a:latin typeface="Verdana"/>
                <a:ea typeface="Verdana"/>
                <a:cs typeface="Verdana"/>
                <a:sym typeface="Verdana"/>
              </a:rPr>
              <a:t>muy</a:t>
            </a:r>
            <a:r>
              <a:rPr lang="en-US" sz="1600" b="0" i="0" u="none" strike="noStrike" cap="none" dirty="0">
                <a:solidFill>
                  <a:schemeClr val="dk1"/>
                </a:solidFill>
                <a:latin typeface="Verdana"/>
                <a:ea typeface="Verdana"/>
                <a:cs typeface="Verdana"/>
                <a:sym typeface="Verdana"/>
              </a:rPr>
              <a:t> mal</a:t>
            </a:r>
            <a:endParaRPr sz="1600" b="0" i="0" u="none" strike="noStrike" cap="none" dirty="0">
              <a:solidFill>
                <a:schemeClr val="dk1"/>
              </a:solidFill>
              <a:latin typeface="Verdana"/>
              <a:ea typeface="Verdana"/>
              <a:cs typeface="Verdana"/>
              <a:sym typeface="Verdana"/>
            </a:endParaRPr>
          </a:p>
          <a:p>
            <a:pPr marL="457200" marR="0" lvl="0" indent="457200" algn="just" rtl="0">
              <a:lnSpc>
                <a:spcPct val="10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Verdana"/>
                <a:ea typeface="Verdana"/>
                <a:cs typeface="Verdana"/>
                <a:sym typeface="Verdana"/>
              </a:rPr>
              <a:t>sobre</a:t>
            </a:r>
            <a:r>
              <a:rPr lang="en-US" sz="1600" b="0" i="0" u="none" strike="noStrike" cap="none" dirty="0">
                <a:solidFill>
                  <a:schemeClr val="dk1"/>
                </a:solidFill>
                <a:latin typeface="Verdana"/>
                <a:ea typeface="Verdana"/>
                <a:cs typeface="Verdana"/>
                <a:sym typeface="Verdana"/>
              </a:rPr>
              <a:t> la </a:t>
            </a:r>
            <a:r>
              <a:rPr lang="en-US" sz="1600" b="0" i="0" u="none" strike="noStrike" cap="none" dirty="0" err="1">
                <a:solidFill>
                  <a:schemeClr val="dk1"/>
                </a:solidFill>
                <a:latin typeface="Verdana"/>
                <a:ea typeface="Verdana"/>
                <a:cs typeface="Verdana"/>
                <a:sym typeface="Verdana"/>
              </a:rPr>
              <a:t>investigación</a:t>
            </a:r>
            <a:r>
              <a:rPr lang="en-US" sz="1600" b="0" i="0" u="none" strike="noStrike" cap="none" dirty="0">
                <a:solidFill>
                  <a:schemeClr val="dk1"/>
                </a:solidFill>
                <a:latin typeface="Verdana"/>
                <a:ea typeface="Verdana"/>
                <a:cs typeface="Verdana"/>
                <a:sym typeface="Verdana"/>
              </a:rPr>
              <a:t>    					</a:t>
            </a:r>
            <a:r>
              <a:rPr lang="en-US" sz="1600" b="0" i="0" u="none" strike="noStrike" cap="none" dirty="0" err="1" smtClean="0">
                <a:solidFill>
                  <a:schemeClr val="dk1"/>
                </a:solidFill>
                <a:latin typeface="Verdana"/>
                <a:ea typeface="Verdana"/>
                <a:cs typeface="Verdana"/>
                <a:sym typeface="Verdana"/>
              </a:rPr>
              <a:t>sobre</a:t>
            </a:r>
            <a:r>
              <a:rPr lang="en-US" sz="1600" b="0" i="0" u="none" strike="noStrike" cap="none" dirty="0" smtClean="0">
                <a:solidFill>
                  <a:schemeClr val="dk1"/>
                </a:solidFill>
                <a:latin typeface="Verdana"/>
                <a:ea typeface="Verdana"/>
                <a:cs typeface="Verdana"/>
                <a:sym typeface="Verdana"/>
              </a:rPr>
              <a:t> </a:t>
            </a:r>
            <a:r>
              <a:rPr lang="en-US" sz="1600" b="0" i="0" u="none" strike="noStrike" cap="none" dirty="0">
                <a:solidFill>
                  <a:schemeClr val="dk1"/>
                </a:solidFill>
                <a:latin typeface="Verdana"/>
                <a:ea typeface="Verdana"/>
                <a:cs typeface="Verdana"/>
                <a:sym typeface="Verdana"/>
              </a:rPr>
              <a:t>la </a:t>
            </a:r>
            <a:r>
              <a:rPr lang="en-US" sz="1600" b="0" i="0" u="none" strike="noStrike" cap="none" dirty="0" err="1">
                <a:solidFill>
                  <a:schemeClr val="dk1"/>
                </a:solidFill>
                <a:latin typeface="Verdana"/>
                <a:ea typeface="Verdana"/>
                <a:cs typeface="Verdana"/>
                <a:sym typeface="Verdana"/>
              </a:rPr>
              <a:t>investigación</a:t>
            </a:r>
            <a:r>
              <a:rPr lang="en-US" sz="1600" b="0" i="0" u="none" strike="noStrike" cap="none" dirty="0">
                <a:solidFill>
                  <a:schemeClr val="dk1"/>
                </a:solidFill>
                <a:latin typeface="Verdana"/>
                <a:ea typeface="Verdana"/>
                <a:cs typeface="Verdana"/>
                <a:sym typeface="Verdana"/>
              </a:rPr>
              <a:t>                                  </a:t>
            </a:r>
            <a:endParaRPr sz="1600" b="0" i="0" u="none" strike="noStrike" cap="none" dirty="0">
              <a:solidFill>
                <a:srgbClr val="000000"/>
              </a:solidFill>
              <a:latin typeface="Verdana"/>
              <a:ea typeface="Verdana"/>
              <a:cs typeface="Verdana"/>
              <a:sym typeface="Verdana"/>
            </a:endParaRPr>
          </a:p>
        </p:txBody>
      </p:sp>
      <p:pic>
        <p:nvPicPr>
          <p:cNvPr id="430" name="Google Shape;430;p54"/>
          <p:cNvPicPr preferRelativeResize="0"/>
          <p:nvPr/>
        </p:nvPicPr>
        <p:blipFill rotWithShape="1">
          <a:blip r:embed="rId3">
            <a:alphaModFix/>
          </a:blip>
          <a:srcRect t="10951" b="49483"/>
          <a:stretch/>
        </p:blipFill>
        <p:spPr>
          <a:xfrm>
            <a:off x="2571088" y="1145625"/>
            <a:ext cx="5830625" cy="173005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p:nvPr/>
        </p:nvSpPr>
        <p:spPr>
          <a:xfrm>
            <a:off x="500850" y="482853"/>
            <a:ext cx="9971100" cy="48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rgbClr val="000000"/>
                </a:solidFill>
                <a:latin typeface="Verdana"/>
                <a:ea typeface="Verdana"/>
                <a:cs typeface="Verdana"/>
                <a:sym typeface="Verdana"/>
              </a:rPr>
              <a:t>Mejor</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valoración</a:t>
            </a:r>
            <a:r>
              <a:rPr lang="en-US" sz="1800" b="1" i="0" u="none" strike="noStrike" cap="none" dirty="0">
                <a:solidFill>
                  <a:srgbClr val="000000"/>
                </a:solidFill>
                <a:latin typeface="Verdana"/>
                <a:ea typeface="Verdana"/>
                <a:cs typeface="Verdana"/>
                <a:sym typeface="Verdana"/>
              </a:rPr>
              <a:t> de </a:t>
            </a:r>
            <a:r>
              <a:rPr lang="en-US" sz="1800" b="1" i="0" u="none" strike="noStrike" cap="none" dirty="0" err="1">
                <a:solidFill>
                  <a:srgbClr val="000000"/>
                </a:solidFill>
                <a:latin typeface="Verdana"/>
                <a:ea typeface="Verdana"/>
                <a:cs typeface="Verdana"/>
                <a:sym typeface="Verdana"/>
              </a:rPr>
              <a:t>los</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comunicadores</a:t>
            </a:r>
            <a:r>
              <a:rPr lang="en-US" sz="1800" b="1" i="0" u="none" strike="noStrike" cap="none" dirty="0">
                <a:solidFill>
                  <a:srgbClr val="000000"/>
                </a:solidFill>
                <a:latin typeface="Verdana"/>
                <a:ea typeface="Verdana"/>
                <a:cs typeface="Verdana"/>
                <a:sym typeface="Verdana"/>
              </a:rPr>
              <a:t> y de </a:t>
            </a:r>
            <a:r>
              <a:rPr lang="en-US" sz="1800" b="1" i="0" u="none" strike="noStrike" cap="none" dirty="0" err="1">
                <a:solidFill>
                  <a:srgbClr val="000000"/>
                </a:solidFill>
                <a:latin typeface="Verdana"/>
                <a:ea typeface="Verdana"/>
                <a:cs typeface="Verdana"/>
                <a:sym typeface="Verdana"/>
              </a:rPr>
              <a:t>los</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periodistas</a:t>
            </a:r>
            <a:r>
              <a:rPr lang="en-US" sz="1800" b="1" i="0" u="none" strike="noStrike" cap="none" dirty="0">
                <a:solidFill>
                  <a:srgbClr val="000000"/>
                </a:solidFill>
                <a:latin typeface="Verdana"/>
                <a:ea typeface="Verdana"/>
                <a:cs typeface="Verdana"/>
                <a:sym typeface="Verdana"/>
              </a:rPr>
              <a:t> entre </a:t>
            </a:r>
            <a:r>
              <a:rPr lang="en-US" sz="1800" b="1" i="0" u="none" strike="noStrike" cap="none" dirty="0" err="1">
                <a:solidFill>
                  <a:srgbClr val="000000"/>
                </a:solidFill>
                <a:latin typeface="Verdana"/>
                <a:ea typeface="Verdana"/>
                <a:cs typeface="Verdana"/>
                <a:sym typeface="Verdana"/>
              </a:rPr>
              <a:t>aquellos</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investigadores</a:t>
            </a:r>
            <a:r>
              <a:rPr lang="en-US" sz="1800" b="1" i="0" u="none" strike="noStrike" cap="none" dirty="0">
                <a:solidFill>
                  <a:srgbClr val="000000"/>
                </a:solidFill>
                <a:latin typeface="Verdana"/>
                <a:ea typeface="Verdana"/>
                <a:cs typeface="Verdana"/>
                <a:sym typeface="Verdana"/>
              </a:rPr>
              <a:t> que </a:t>
            </a:r>
            <a:r>
              <a:rPr lang="en-US" sz="1800" b="1" i="0" u="none" strike="noStrike" cap="none" dirty="0" err="1">
                <a:solidFill>
                  <a:srgbClr val="000000"/>
                </a:solidFill>
                <a:latin typeface="Verdana"/>
                <a:ea typeface="Verdana"/>
                <a:cs typeface="Verdana"/>
                <a:sym typeface="Verdana"/>
              </a:rPr>
              <a:t>han</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divulgado</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sus</a:t>
            </a:r>
            <a:r>
              <a:rPr lang="en-US" sz="1800" b="1" i="0" u="none" strike="noStrike" cap="none" dirty="0">
                <a:solidFill>
                  <a:srgbClr val="000000"/>
                </a:solidFill>
                <a:latin typeface="Verdana"/>
                <a:ea typeface="Verdana"/>
                <a:cs typeface="Verdana"/>
                <a:sym typeface="Verdana"/>
              </a:rPr>
              <a:t> </a:t>
            </a:r>
            <a:r>
              <a:rPr lang="en-US" sz="1800" b="1" i="0" u="none" strike="noStrike" cap="none" dirty="0" err="1">
                <a:solidFill>
                  <a:srgbClr val="000000"/>
                </a:solidFill>
                <a:latin typeface="Verdana"/>
                <a:ea typeface="Verdana"/>
                <a:cs typeface="Verdana"/>
                <a:sym typeface="Verdana"/>
              </a:rPr>
              <a:t>trabajos</a:t>
            </a:r>
            <a:r>
              <a:rPr lang="en-US" sz="1800" b="1" i="0" u="none" strike="noStrike" cap="none" dirty="0">
                <a:solidFill>
                  <a:srgbClr val="000000"/>
                </a:solidFill>
                <a:latin typeface="Verdana"/>
                <a:ea typeface="Verdana"/>
                <a:cs typeface="Verdana"/>
                <a:sym typeface="Verdana"/>
              </a:rPr>
              <a:t> </a:t>
            </a:r>
            <a:endParaRPr sz="1800" b="1" i="0" u="none" strike="noStrike" cap="none" dirty="0">
              <a:solidFill>
                <a:srgbClr val="000000"/>
              </a:solidFill>
              <a:latin typeface="Verdana"/>
              <a:ea typeface="Verdana"/>
              <a:cs typeface="Verdana"/>
              <a:sym typeface="Verdana"/>
            </a:endParaRPr>
          </a:p>
        </p:txBody>
      </p:sp>
      <p:pic>
        <p:nvPicPr>
          <p:cNvPr id="437" name="Google Shape;437;p55"/>
          <p:cNvPicPr preferRelativeResize="0"/>
          <p:nvPr/>
        </p:nvPicPr>
        <p:blipFill rotWithShape="1">
          <a:blip r:embed="rId3">
            <a:alphaModFix/>
          </a:blip>
          <a:srcRect/>
          <a:stretch/>
        </p:blipFill>
        <p:spPr>
          <a:xfrm>
            <a:off x="914368" y="1585898"/>
            <a:ext cx="9490906" cy="4715262"/>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6"/>
          <p:cNvPicPr preferRelativeResize="0"/>
          <p:nvPr/>
        </p:nvPicPr>
        <p:blipFill rotWithShape="1">
          <a:blip r:embed="rId3">
            <a:alphaModFix/>
          </a:blip>
          <a:srcRect/>
          <a:stretch/>
        </p:blipFill>
        <p:spPr>
          <a:xfrm>
            <a:off x="2628880" y="1228708"/>
            <a:ext cx="5841731" cy="5403152"/>
          </a:xfrm>
          <a:prstGeom prst="rect">
            <a:avLst/>
          </a:prstGeom>
          <a:noFill/>
          <a:ln>
            <a:noFill/>
          </a:ln>
        </p:spPr>
      </p:pic>
      <p:sp>
        <p:nvSpPr>
          <p:cNvPr id="444" name="Google Shape;444;p56"/>
          <p:cNvSpPr txBox="1"/>
          <p:nvPr/>
        </p:nvSpPr>
        <p:spPr>
          <a:xfrm>
            <a:off x="0" y="442800"/>
            <a:ext cx="10972800" cy="56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Valoración del sensacionalismo en los medios </a:t>
            </a:r>
            <a:endParaRPr sz="1800" b="1"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p:nvPr/>
        </p:nvSpPr>
        <p:spPr>
          <a:xfrm>
            <a:off x="5903200" y="762000"/>
            <a:ext cx="4334100" cy="5243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err="1">
                <a:solidFill>
                  <a:schemeClr val="dk1"/>
                </a:solidFill>
                <a:latin typeface="Verdana"/>
                <a:ea typeface="Verdana"/>
                <a:cs typeface="Verdana"/>
                <a:sym typeface="Verdana"/>
              </a:rPr>
              <a:t>Visión</a:t>
            </a:r>
            <a:r>
              <a:rPr lang="en-US" sz="1800" b="1" i="0" u="none" strike="noStrike" cap="none" dirty="0">
                <a:solidFill>
                  <a:schemeClr val="dk1"/>
                </a:solidFill>
                <a:latin typeface="Verdana"/>
                <a:ea typeface="Verdana"/>
                <a:cs typeface="Verdana"/>
                <a:sym typeface="Verdana"/>
              </a:rPr>
              <a:t>, no </a:t>
            </a:r>
            <a:r>
              <a:rPr lang="en-US" sz="1800" b="1" i="0" u="none" strike="noStrike" cap="none" dirty="0" err="1">
                <a:solidFill>
                  <a:schemeClr val="dk1"/>
                </a:solidFill>
                <a:latin typeface="Verdana"/>
                <a:ea typeface="Verdana"/>
                <a:cs typeface="Verdana"/>
                <a:sym typeface="Verdana"/>
              </a:rPr>
              <a:t>explicación</a:t>
            </a:r>
            <a:r>
              <a:rPr lang="en-US" sz="1800" b="1" i="0" u="none" strike="noStrike" cap="none" dirty="0">
                <a:solidFill>
                  <a:schemeClr val="dk1"/>
                </a:solidFill>
                <a:latin typeface="Verdana"/>
                <a:ea typeface="Verdana"/>
                <a:cs typeface="Verdana"/>
                <a:sym typeface="Verdana"/>
              </a:rPr>
              <a:t> </a:t>
            </a: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Verdana"/>
                <a:ea typeface="Verdana"/>
                <a:cs typeface="Verdana"/>
                <a:sym typeface="Verdana"/>
              </a:rPr>
              <a:t>¿</a:t>
            </a:r>
            <a:r>
              <a:rPr lang="en-US" sz="1800" b="1" i="0" u="none" strike="noStrike" cap="none" dirty="0" err="1">
                <a:solidFill>
                  <a:schemeClr val="dk1"/>
                </a:solidFill>
                <a:latin typeface="Verdana"/>
                <a:ea typeface="Verdana"/>
                <a:cs typeface="Verdana"/>
                <a:sym typeface="Verdana"/>
              </a:rPr>
              <a:t>Posibles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causas</a:t>
            </a:r>
            <a:r>
              <a:rPr lang="en-US" sz="1800" b="1" i="0" u="none" strike="noStrike" cap="none" dirty="0">
                <a:solidFill>
                  <a:schemeClr val="dk1"/>
                </a:solidFill>
                <a:latin typeface="Verdana"/>
                <a:ea typeface="Verdana"/>
                <a:cs typeface="Verdana"/>
                <a:sym typeface="Verdana"/>
              </a:rPr>
              <a:t>?</a:t>
            </a: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Verdana"/>
                <a:ea typeface="Verdana"/>
                <a:cs typeface="Verdana"/>
                <a:sym typeface="Verdana"/>
              </a:rPr>
              <a:t>¿</a:t>
            </a:r>
            <a:r>
              <a:rPr lang="en-US" sz="1800" b="1" i="0" u="none" strike="noStrike" cap="none" dirty="0" err="1">
                <a:solidFill>
                  <a:schemeClr val="dk1"/>
                </a:solidFill>
                <a:latin typeface="Verdana"/>
                <a:ea typeface="Verdana"/>
                <a:cs typeface="Verdana"/>
                <a:sym typeface="Verdana"/>
              </a:rPr>
              <a:t>Muestra</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representativa</a:t>
            </a:r>
            <a:r>
              <a:rPr lang="en-US" sz="1800" b="1" i="0" u="none" strike="noStrike" cap="none" dirty="0">
                <a:solidFill>
                  <a:schemeClr val="dk1"/>
                </a:solidFill>
                <a:latin typeface="Verdana"/>
                <a:ea typeface="Verdana"/>
                <a:cs typeface="Verdana"/>
                <a:sym typeface="Verdana"/>
              </a:rPr>
              <a:t> de </a:t>
            </a:r>
            <a:r>
              <a:rPr lang="en-US" sz="1800" b="1" i="0" u="none" strike="noStrike" cap="none" dirty="0" err="1">
                <a:solidFill>
                  <a:schemeClr val="dk1"/>
                </a:solidFill>
                <a:latin typeface="Verdana"/>
                <a:ea typeface="Verdana"/>
                <a:cs typeface="Verdana"/>
                <a:sym typeface="Verdana"/>
              </a:rPr>
              <a:t>todos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los</a:t>
            </a:r>
            <a:r>
              <a:rPr lang="en-US" sz="1800" b="1" i="0" u="none" strike="noStrike" cap="none" dirty="0">
                <a:solidFill>
                  <a:schemeClr val="dk1"/>
                </a:solidFill>
                <a:latin typeface="Verdana"/>
                <a:ea typeface="Verdana"/>
                <a:cs typeface="Verdana"/>
                <a:sym typeface="Verdana"/>
              </a:rPr>
              <a:t> </a:t>
            </a:r>
            <a:r>
              <a:rPr lang="en-US" sz="1800" b="1" i="0" u="none" strike="noStrike" cap="none" dirty="0" err="1">
                <a:solidFill>
                  <a:schemeClr val="dk1"/>
                </a:solidFill>
                <a:latin typeface="Verdana"/>
                <a:ea typeface="Verdana"/>
                <a:cs typeface="Verdana"/>
                <a:sym typeface="Verdana"/>
              </a:rPr>
              <a:t>investigadores</a:t>
            </a:r>
            <a:r>
              <a:rPr lang="en-US" sz="1800" b="1" i="0" u="none" strike="noStrike" cap="none" dirty="0">
                <a:solidFill>
                  <a:schemeClr val="dk1"/>
                </a:solidFill>
                <a:latin typeface="Verdana"/>
                <a:ea typeface="Verdana"/>
                <a:cs typeface="Verdana"/>
                <a:sym typeface="Verdana"/>
              </a:rPr>
              <a:t>?</a:t>
            </a: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Verdana"/>
                <a:ea typeface="Verdana"/>
                <a:cs typeface="Verdana"/>
                <a:sym typeface="Verdana"/>
              </a:rPr>
              <a:t/>
            </a:r>
            <a:br>
              <a:rPr lang="en-US" sz="1800" b="1" i="0" u="none" strike="noStrike" cap="none" dirty="0">
                <a:solidFill>
                  <a:schemeClr val="dk1"/>
                </a:solidFill>
                <a:latin typeface="Verdana"/>
                <a:ea typeface="Verdana"/>
                <a:cs typeface="Verdana"/>
                <a:sym typeface="Verdana"/>
              </a:rPr>
            </a:br>
            <a:endParaRPr sz="1800" b="1"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Verdana"/>
              <a:ea typeface="Verdana"/>
              <a:cs typeface="Verdana"/>
              <a:sym typeface="Verdana"/>
            </a:endParaRPr>
          </a:p>
        </p:txBody>
      </p:sp>
      <p:pic>
        <p:nvPicPr>
          <p:cNvPr id="451" name="Google Shape;451;p57"/>
          <p:cNvPicPr preferRelativeResize="0"/>
          <p:nvPr/>
        </p:nvPicPr>
        <p:blipFill rotWithShape="1">
          <a:blip r:embed="rId3">
            <a:alphaModFix/>
          </a:blip>
          <a:srcRect/>
          <a:stretch/>
        </p:blipFill>
        <p:spPr>
          <a:xfrm>
            <a:off x="304800" y="533400"/>
            <a:ext cx="5598399" cy="5598399"/>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57" name="Google Shape;457;p58"/>
          <p:cNvGrpSpPr/>
          <p:nvPr/>
        </p:nvGrpSpPr>
        <p:grpSpPr>
          <a:xfrm>
            <a:off x="0" y="6453400"/>
            <a:ext cx="10972800" cy="861600"/>
            <a:chOff x="0" y="6453400"/>
            <a:chExt cx="10972800" cy="861600"/>
          </a:xfrm>
        </p:grpSpPr>
        <p:sp>
          <p:nvSpPr>
            <p:cNvPr id="458" name="Google Shape;458;p58"/>
            <p:cNvSpPr/>
            <p:nvPr/>
          </p:nvSpPr>
          <p:spPr>
            <a:xfrm>
              <a:off x="0" y="6453400"/>
              <a:ext cx="10972800" cy="861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 name="Google Shape;459;p58" descr="acronimo_nombre1l.png"/>
            <p:cNvPicPr preferRelativeResize="0"/>
            <p:nvPr/>
          </p:nvPicPr>
          <p:blipFill rotWithShape="1">
            <a:blip r:embed="rId3">
              <a:alphaModFix/>
            </a:blip>
            <a:srcRect/>
            <a:stretch/>
          </p:blipFill>
          <p:spPr>
            <a:xfrm>
              <a:off x="128679" y="6663884"/>
              <a:ext cx="4855500" cy="485100"/>
            </a:xfrm>
            <a:prstGeom prst="rect">
              <a:avLst/>
            </a:prstGeom>
            <a:noFill/>
            <a:ln>
              <a:noFill/>
            </a:ln>
          </p:spPr>
        </p:pic>
      </p:grpSp>
      <p:sp>
        <p:nvSpPr>
          <p:cNvPr id="460" name="Google Shape;460;p58"/>
          <p:cNvSpPr txBox="1"/>
          <p:nvPr/>
        </p:nvSpPr>
        <p:spPr>
          <a:xfrm>
            <a:off x="816575" y="489225"/>
            <a:ext cx="9420600" cy="1118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a:t>
            </a:r>
            <a:r>
              <a:rPr lang="en-US" sz="1800" b="1" i="1" u="none" strike="noStrike" cap="none">
                <a:solidFill>
                  <a:schemeClr val="dk1"/>
                </a:solidFill>
                <a:latin typeface="Verdana"/>
                <a:ea typeface="Verdana"/>
                <a:cs typeface="Verdana"/>
                <a:sym typeface="Verdana"/>
              </a:rPr>
              <a:t>Un país sin investigación es un país sin desarrollo</a:t>
            </a:r>
            <a:r>
              <a:rPr lang="en-US" sz="1800" b="1" i="0" u="none" strike="noStrike" cap="none">
                <a:solidFill>
                  <a:schemeClr val="dk1"/>
                </a:solidFill>
                <a:latin typeface="Verdana"/>
                <a:ea typeface="Verdana"/>
                <a:cs typeface="Verdana"/>
                <a:sym typeface="Verdana"/>
              </a:rPr>
              <a:t>”</a:t>
            </a:r>
            <a:endParaRPr sz="18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Verdana"/>
                <a:ea typeface="Verdana"/>
                <a:cs typeface="Verdana"/>
                <a:sym typeface="Verdana"/>
              </a:rPr>
              <a:t>Margarita Salas</a:t>
            </a:r>
            <a:endParaRPr sz="1800" b="1"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Verdana"/>
              <a:ea typeface="Verdana"/>
              <a:cs typeface="Verdana"/>
              <a:sym typeface="Verdana"/>
            </a:endParaRPr>
          </a:p>
        </p:txBody>
      </p:sp>
      <p:pic>
        <p:nvPicPr>
          <p:cNvPr id="461" name="Google Shape;461;p58"/>
          <p:cNvPicPr preferRelativeResize="0"/>
          <p:nvPr/>
        </p:nvPicPr>
        <p:blipFill rotWithShape="1">
          <a:blip r:embed="rId4">
            <a:alphaModFix/>
          </a:blip>
          <a:srcRect/>
          <a:stretch/>
        </p:blipFill>
        <p:spPr>
          <a:xfrm>
            <a:off x="1700186" y="1728774"/>
            <a:ext cx="8092638" cy="3847436"/>
          </a:xfrm>
          <a:prstGeom prst="rect">
            <a:avLst/>
          </a:prstGeom>
          <a:noFill/>
          <a:ln>
            <a:noFill/>
          </a:ln>
        </p:spPr>
      </p:pic>
      <p:sp>
        <p:nvSpPr>
          <p:cNvPr id="462" name="Google Shape;462;p58"/>
          <p:cNvSpPr/>
          <p:nvPr/>
        </p:nvSpPr>
        <p:spPr>
          <a:xfrm>
            <a:off x="2628880" y="5729302"/>
            <a:ext cx="2680542" cy="6740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1400" b="1" i="0" u="none" strike="noStrike" cap="none">
                <a:solidFill>
                  <a:schemeClr val="dk1"/>
                </a:solidFill>
                <a:latin typeface="Verdana"/>
                <a:ea typeface="Verdana"/>
                <a:cs typeface="Verdana"/>
                <a:sym typeface="Verdana"/>
              </a:rPr>
              <a:t>Fco. Javier Alonso Flores</a:t>
            </a:r>
            <a:endParaRPr/>
          </a:p>
          <a:p>
            <a:pPr marL="0" marR="0" lvl="0" indent="0" algn="ctr" rtl="0">
              <a:lnSpc>
                <a:spcPct val="90000"/>
              </a:lnSpc>
              <a:spcBef>
                <a:spcPts val="0"/>
              </a:spcBef>
              <a:spcAft>
                <a:spcPts val="0"/>
              </a:spcAft>
              <a:buNone/>
            </a:pPr>
            <a:r>
              <a:rPr lang="en-US" sz="1400" b="0" i="0" u="none" strike="noStrike" cap="none">
                <a:solidFill>
                  <a:schemeClr val="dk1"/>
                </a:solidFill>
                <a:latin typeface="Verdana"/>
                <a:ea typeface="Verdana"/>
                <a:cs typeface="Verdana"/>
                <a:sym typeface="Verdana"/>
              </a:rPr>
              <a:t>@javiereando</a:t>
            </a:r>
            <a:endParaRPr sz="1400" b="0" i="0" u="none" strike="noStrike" cap="none">
              <a:solidFill>
                <a:schemeClr val="dk1"/>
              </a:solidFill>
              <a:latin typeface="Verdana"/>
              <a:ea typeface="Verdana"/>
              <a:cs typeface="Verdana"/>
              <a:sym typeface="Verdana"/>
            </a:endParaRPr>
          </a:p>
          <a:p>
            <a:pPr marL="0" marR="0" lvl="0" indent="0" algn="ctr" rtl="0">
              <a:lnSpc>
                <a:spcPct val="90000"/>
              </a:lnSpc>
              <a:spcBef>
                <a:spcPts val="0"/>
              </a:spcBef>
              <a:spcAft>
                <a:spcPts val="0"/>
              </a:spcAft>
              <a:buNone/>
            </a:pPr>
            <a:r>
              <a:rPr lang="en-US" sz="1400" b="0" i="0" u="none" strike="noStrike" cap="none">
                <a:solidFill>
                  <a:schemeClr val="dk1"/>
                </a:solidFill>
                <a:latin typeface="Verdana"/>
                <a:ea typeface="Verdana"/>
                <a:cs typeface="Verdana"/>
                <a:sym typeface="Verdana"/>
              </a:rPr>
              <a:t>fcojavier.alonso@uc3m.es</a:t>
            </a:r>
            <a:endParaRPr sz="1400" b="0" i="0" u="none" strike="noStrike" cap="none">
              <a:solidFill>
                <a:schemeClr val="dk1"/>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p:cNvPicPr preferRelativeResize="0"/>
          <p:nvPr/>
        </p:nvPicPr>
        <p:blipFill>
          <a:blip r:embed="rId3">
            <a:alphaModFix/>
          </a:blip>
          <a:stretch>
            <a:fillRect/>
          </a:stretch>
        </p:blipFill>
        <p:spPr>
          <a:xfrm>
            <a:off x="1281988" y="1017188"/>
            <a:ext cx="7964725" cy="52808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18"/>
          <p:cNvPicPr preferRelativeResize="0"/>
          <p:nvPr/>
        </p:nvPicPr>
        <p:blipFill>
          <a:blip r:embed="rId3">
            <a:alphaModFix/>
          </a:blip>
          <a:stretch>
            <a:fillRect/>
          </a:stretch>
        </p:blipFill>
        <p:spPr>
          <a:xfrm>
            <a:off x="896025" y="1075512"/>
            <a:ext cx="9180749" cy="516417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descr="Libro Blanco de las Unidades de Cultura Científica y de la Innovación, UCC+i "/>
          <p:cNvPicPr preferRelativeResize="0"/>
          <p:nvPr/>
        </p:nvPicPr>
        <p:blipFill rotWithShape="1">
          <a:blip r:embed="rId3">
            <a:alphaModFix/>
          </a:blip>
          <a:srcRect/>
          <a:stretch/>
        </p:blipFill>
        <p:spPr>
          <a:xfrm>
            <a:off x="1724025" y="1052512"/>
            <a:ext cx="3387600" cy="4429200"/>
          </a:xfrm>
          <a:prstGeom prst="rect">
            <a:avLst/>
          </a:prstGeom>
          <a:noFill/>
          <a:ln>
            <a:noFill/>
          </a:ln>
        </p:spPr>
      </p:pic>
      <p:pic>
        <p:nvPicPr>
          <p:cNvPr id="138" name="Google Shape;138;p19" descr="Portada UCC+i Origen y evolución (2007 - 2014)"/>
          <p:cNvPicPr preferRelativeResize="0"/>
          <p:nvPr/>
        </p:nvPicPr>
        <p:blipFill rotWithShape="1">
          <a:blip r:embed="rId4">
            <a:alphaModFix/>
          </a:blip>
          <a:srcRect/>
          <a:stretch/>
        </p:blipFill>
        <p:spPr>
          <a:xfrm>
            <a:off x="6054725" y="1052512"/>
            <a:ext cx="3384600" cy="4461000"/>
          </a:xfrm>
          <a:prstGeom prst="rect">
            <a:avLst/>
          </a:prstGeom>
          <a:noFill/>
          <a:ln>
            <a:noFill/>
          </a:ln>
        </p:spPr>
      </p:pic>
      <p:sp>
        <p:nvSpPr>
          <p:cNvPr id="139" name="Google Shape;139;p19"/>
          <p:cNvSpPr txBox="1"/>
          <p:nvPr/>
        </p:nvSpPr>
        <p:spPr>
          <a:xfrm>
            <a:off x="3657600" y="6173775"/>
            <a:ext cx="3631500" cy="30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1400" i="0" u="sng" strike="noStrike" cap="none">
                <a:solidFill>
                  <a:srgbClr val="0000FF"/>
                </a:solidFill>
                <a:latin typeface="Verdana"/>
                <a:ea typeface="Verdana"/>
                <a:cs typeface="Verdana"/>
                <a:sym typeface="Verdana"/>
                <a:hlinkClick r:id="rId5"/>
              </a:rPr>
              <a:t>http://www.fecyt.es/es/publicaciones</a:t>
            </a:r>
            <a:r>
              <a:rPr lang="en-US" sz="1400" i="0" u="none" strike="noStrike" cap="none">
                <a:solidFill>
                  <a:srgbClr val="000000"/>
                </a:solidFill>
                <a:latin typeface="Verdana"/>
                <a:ea typeface="Verdana"/>
                <a:cs typeface="Verdana"/>
                <a:sym typeface="Verdana"/>
              </a:rPr>
              <a:t> </a:t>
            </a:r>
            <a:endParaRPr>
              <a:latin typeface="Verdana"/>
              <a:ea typeface="Verdana"/>
              <a:cs typeface="Verdana"/>
              <a:sym typeface="Verdana"/>
            </a:endParaRPr>
          </a:p>
        </p:txBody>
      </p:sp>
      <p:sp>
        <p:nvSpPr>
          <p:cNvPr id="140" name="Google Shape;140;p19"/>
          <p:cNvSpPr txBox="1"/>
          <p:nvPr/>
        </p:nvSpPr>
        <p:spPr>
          <a:xfrm>
            <a:off x="1724025" y="5611800"/>
            <a:ext cx="7602900" cy="3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US" sz="1600" i="0" u="none" strike="noStrike" cap="none">
                <a:solidFill>
                  <a:srgbClr val="000000"/>
                </a:solidFill>
                <a:latin typeface="Verdana"/>
                <a:ea typeface="Verdana"/>
                <a:cs typeface="Verdana"/>
                <a:sym typeface="Verdana"/>
              </a:rPr>
              <a:t>      Definición y funciones                            Logros y características</a:t>
            </a:r>
            <a:endParaRPr sz="1600">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0"/>
          <p:cNvPicPr preferRelativeResize="0"/>
          <p:nvPr/>
        </p:nvPicPr>
        <p:blipFill rotWithShape="1">
          <a:blip r:embed="rId3">
            <a:alphaModFix/>
          </a:blip>
          <a:srcRect l="28402" b="16058"/>
          <a:stretch/>
        </p:blipFill>
        <p:spPr>
          <a:xfrm>
            <a:off x="2264175" y="2062250"/>
            <a:ext cx="6328576" cy="4171425"/>
          </a:xfrm>
          <a:prstGeom prst="rect">
            <a:avLst/>
          </a:prstGeom>
          <a:noFill/>
          <a:ln>
            <a:noFill/>
          </a:ln>
        </p:spPr>
      </p:pic>
      <p:pic>
        <p:nvPicPr>
          <p:cNvPr id="147" name="Google Shape;147;p20"/>
          <p:cNvPicPr preferRelativeResize="0"/>
          <p:nvPr/>
        </p:nvPicPr>
        <p:blipFill rotWithShape="1">
          <a:blip r:embed="rId4">
            <a:alphaModFix/>
          </a:blip>
          <a:srcRect l="16418" t="54839" r="60743" b="29026"/>
          <a:stretch/>
        </p:blipFill>
        <p:spPr>
          <a:xfrm>
            <a:off x="2264175" y="5431900"/>
            <a:ext cx="2018726" cy="801775"/>
          </a:xfrm>
          <a:prstGeom prst="rect">
            <a:avLst/>
          </a:prstGeom>
          <a:noFill/>
          <a:ln>
            <a:noFill/>
          </a:ln>
        </p:spPr>
      </p:pic>
      <p:pic>
        <p:nvPicPr>
          <p:cNvPr id="148" name="Google Shape;148;p20"/>
          <p:cNvPicPr preferRelativeResize="0"/>
          <p:nvPr/>
        </p:nvPicPr>
        <p:blipFill rotWithShape="1">
          <a:blip r:embed="rId4">
            <a:alphaModFix/>
          </a:blip>
          <a:srcRect l="5241" t="54841" r="87469" b="26144"/>
          <a:stretch/>
        </p:blipFill>
        <p:spPr>
          <a:xfrm>
            <a:off x="3851013" y="5818475"/>
            <a:ext cx="644274" cy="415200"/>
          </a:xfrm>
          <a:prstGeom prst="rect">
            <a:avLst/>
          </a:prstGeom>
          <a:noFill/>
          <a:ln>
            <a:noFill/>
          </a:ln>
        </p:spPr>
      </p:pic>
      <p:sp>
        <p:nvSpPr>
          <p:cNvPr id="149" name="Google Shape;149;p20"/>
          <p:cNvSpPr txBox="1"/>
          <p:nvPr/>
        </p:nvSpPr>
        <p:spPr>
          <a:xfrm>
            <a:off x="2380125" y="1081525"/>
            <a:ext cx="6328500" cy="446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600">
                <a:solidFill>
                  <a:srgbClr val="002060"/>
                </a:solidFill>
                <a:latin typeface="Verdana"/>
                <a:ea typeface="Verdana"/>
                <a:cs typeface="Verdana"/>
                <a:sym typeface="Verdana"/>
              </a:rPr>
              <a:t>Una red de más de 80 unidades (40 en universidades)</a:t>
            </a:r>
            <a:endParaRPr sz="1600">
              <a:solidFill>
                <a:srgbClr val="002060"/>
              </a:solidFill>
              <a:latin typeface="Verdana"/>
              <a:ea typeface="Verdana"/>
              <a:cs typeface="Verdana"/>
              <a:sym typeface="Verdan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1" descr="ScreenShot041.jpg"/>
          <p:cNvPicPr preferRelativeResize="0"/>
          <p:nvPr/>
        </p:nvPicPr>
        <p:blipFill rotWithShape="1">
          <a:blip r:embed="rId3">
            <a:alphaModFix/>
          </a:blip>
          <a:srcRect/>
          <a:stretch/>
        </p:blipFill>
        <p:spPr>
          <a:xfrm>
            <a:off x="6129337" y="1666875"/>
            <a:ext cx="3367200" cy="2331900"/>
          </a:xfrm>
          <a:prstGeom prst="rect">
            <a:avLst/>
          </a:prstGeom>
          <a:noFill/>
          <a:ln>
            <a:noFill/>
          </a:ln>
        </p:spPr>
      </p:pic>
      <p:sp>
        <p:nvSpPr>
          <p:cNvPr id="156" name="Google Shape;156;p21"/>
          <p:cNvSpPr txBox="1"/>
          <p:nvPr/>
        </p:nvSpPr>
        <p:spPr>
          <a:xfrm>
            <a:off x="2700318" y="833422"/>
            <a:ext cx="6072300" cy="2715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None/>
            </a:pPr>
            <a:r>
              <a:rPr lang="en-US" sz="1600">
                <a:latin typeface="Verdana"/>
                <a:ea typeface="Verdana"/>
                <a:cs typeface="Verdana"/>
                <a:sym typeface="Verdana"/>
              </a:rPr>
              <a:t>Diversos modelos en las universidades</a:t>
            </a:r>
            <a:endParaRPr sz="1600">
              <a:latin typeface="Verdana"/>
              <a:ea typeface="Verdana"/>
              <a:cs typeface="Verdana"/>
              <a:sym typeface="Verdana"/>
            </a:endParaRPr>
          </a:p>
        </p:txBody>
      </p:sp>
      <p:pic>
        <p:nvPicPr>
          <p:cNvPr id="157" name="Google Shape;157;p21" descr="universidad.jpg"/>
          <p:cNvPicPr preferRelativeResize="0"/>
          <p:nvPr/>
        </p:nvPicPr>
        <p:blipFill rotWithShape="1">
          <a:blip r:embed="rId4">
            <a:alphaModFix/>
          </a:blip>
          <a:srcRect/>
          <a:stretch/>
        </p:blipFill>
        <p:spPr>
          <a:xfrm>
            <a:off x="3986211" y="4262437"/>
            <a:ext cx="3286200" cy="1986000"/>
          </a:xfrm>
          <a:prstGeom prst="rect">
            <a:avLst/>
          </a:prstGeom>
          <a:noFill/>
          <a:ln>
            <a:noFill/>
          </a:ln>
        </p:spPr>
      </p:pic>
      <p:pic>
        <p:nvPicPr>
          <p:cNvPr id="158" name="Google Shape;158;p21" descr="gabinete.jpg"/>
          <p:cNvPicPr preferRelativeResize="0"/>
          <p:nvPr/>
        </p:nvPicPr>
        <p:blipFill rotWithShape="1">
          <a:blip r:embed="rId5">
            <a:alphaModFix/>
          </a:blip>
          <a:srcRect/>
          <a:stretch/>
        </p:blipFill>
        <p:spPr>
          <a:xfrm>
            <a:off x="1628775" y="1738311"/>
            <a:ext cx="3429000" cy="2243100"/>
          </a:xfrm>
          <a:prstGeom prst="rect">
            <a:avLst/>
          </a:prstGeom>
          <a:noFill/>
          <a:ln>
            <a:noFill/>
          </a:ln>
        </p:spPr>
      </p:pic>
      <p:pic>
        <p:nvPicPr>
          <p:cNvPr id="159" name="Google Shape;159;p21" descr="red_ucc.jpg"/>
          <p:cNvPicPr preferRelativeResize="0"/>
          <p:nvPr/>
        </p:nvPicPr>
        <p:blipFill rotWithShape="1">
          <a:blip r:embed="rId6">
            <a:alphaModFix/>
          </a:blip>
          <a:srcRect/>
          <a:stretch/>
        </p:blipFill>
        <p:spPr>
          <a:xfrm>
            <a:off x="8843961" y="1952625"/>
            <a:ext cx="662100" cy="57150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790</Words>
  <Application>Microsoft Office PowerPoint</Application>
  <PresentationFormat>Personalizado</PresentationFormat>
  <Paragraphs>217</Paragraphs>
  <Slides>46</Slides>
  <Notes>46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46</vt:i4>
      </vt:variant>
    </vt:vector>
  </HeadingPairs>
  <TitlesOfParts>
    <vt:vector size="51" baseType="lpstr">
      <vt:lpstr>Arial</vt:lpstr>
      <vt:lpstr>Roboto</vt:lpstr>
      <vt:lpstr>Verdana</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Fco. Javier Alonso</cp:lastModifiedBy>
  <cp:revision>2</cp:revision>
  <dcterms:modified xsi:type="dcterms:W3CDTF">2019-02-20T18:51:25Z</dcterms:modified>
</cp:coreProperties>
</file>